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258" r:id="rId3"/>
    <p:sldId id="289" r:id="rId4"/>
    <p:sldId id="401" r:id="rId5"/>
    <p:sldId id="259" r:id="rId6"/>
    <p:sldId id="290" r:id="rId7"/>
    <p:sldId id="292" r:id="rId8"/>
    <p:sldId id="260" r:id="rId9"/>
    <p:sldId id="261" r:id="rId10"/>
    <p:sldId id="262" r:id="rId11"/>
    <p:sldId id="263" r:id="rId12"/>
    <p:sldId id="264" r:id="rId13"/>
    <p:sldId id="265" r:id="rId14"/>
    <p:sldId id="276" r:id="rId15"/>
    <p:sldId id="277" r:id="rId16"/>
    <p:sldId id="278" r:id="rId17"/>
    <p:sldId id="279" r:id="rId18"/>
    <p:sldId id="280" r:id="rId19"/>
    <p:sldId id="295" r:id="rId20"/>
    <p:sldId id="282" r:id="rId21"/>
    <p:sldId id="283" r:id="rId22"/>
    <p:sldId id="305" r:id="rId23"/>
    <p:sldId id="307" r:id="rId24"/>
    <p:sldId id="308" r:id="rId25"/>
    <p:sldId id="309" r:id="rId26"/>
    <p:sldId id="311" r:id="rId27"/>
    <p:sldId id="312" r:id="rId28"/>
    <p:sldId id="310" r:id="rId29"/>
    <p:sldId id="313" r:id="rId30"/>
    <p:sldId id="281" r:id="rId31"/>
    <p:sldId id="4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8"/>
    <p:restoredTop sz="86370"/>
  </p:normalViewPr>
  <p:slideViewPr>
    <p:cSldViewPr snapToGrid="0" snapToObjects="1">
      <p:cViewPr varScale="1">
        <p:scale>
          <a:sx n="92" d="100"/>
          <a:sy n="92" d="100"/>
        </p:scale>
        <p:origin x="184" y="4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Jenny/Dropbox/current%20work%20may%202012/FoodChoicesEnvironImpact/ProteinTableExce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(g CO2-eq/g protein)</a:t>
            </a:r>
          </a:p>
        </c:rich>
      </c:tx>
      <c:layout>
        <c:manualLayout>
          <c:xMode val="edge"/>
          <c:yMode val="edge"/>
          <c:x val="0.392277401380275"/>
          <c:y val="1.9661984172876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Sheet1!$L$7</c:f>
              <c:strCache>
                <c:ptCount val="1"/>
                <c:pt idx="0">
                  <c:v>(g CO2-eq/g protein)</c:v>
                </c:pt>
              </c:strCache>
            </c:strRef>
          </c:tx>
          <c:spPr>
            <a:solidFill>
              <a:schemeClr val="accent1"/>
            </a:solidFill>
            <a:ln>
              <a:noFill/>
            </a:ln>
            <a:effectLst/>
          </c:spPr>
          <c:invertIfNegative val="0"/>
          <c:cat>
            <c:strRef>
              <c:f>Sheet1!$K$8:$K$26</c:f>
              <c:strCache>
                <c:ptCount val="19"/>
                <c:pt idx="0">
                  <c:v>Oatmeal</c:v>
                </c:pt>
                <c:pt idx="1">
                  <c:v>Lima beans</c:v>
                </c:pt>
                <c:pt idx="2">
                  <c:v>Almonds</c:v>
                </c:pt>
                <c:pt idx="3">
                  <c:v>Peanuts</c:v>
                </c:pt>
                <c:pt idx="4">
                  <c:v>Walnuts</c:v>
                </c:pt>
                <c:pt idx="5">
                  <c:v>Lentils</c:v>
                </c:pt>
                <c:pt idx="6">
                  <c:v>Black beans</c:v>
                </c:pt>
                <c:pt idx="7">
                  <c:v>Chickpeas</c:v>
                </c:pt>
                <c:pt idx="8">
                  <c:v>Tofu</c:v>
                </c:pt>
                <c:pt idx="9">
                  <c:v>Fish</c:v>
                </c:pt>
                <c:pt idx="10">
                  <c:v>Snap peas</c:v>
                </c:pt>
                <c:pt idx="11">
                  <c:v>Poultry</c:v>
                </c:pt>
                <c:pt idx="12">
                  <c:v>Mushrooms</c:v>
                </c:pt>
                <c:pt idx="13">
                  <c:v>Eggs</c:v>
                </c:pt>
                <c:pt idx="14">
                  <c:v>Pork</c:v>
                </c:pt>
                <c:pt idx="15">
                  <c:v>Cheese</c:v>
                </c:pt>
                <c:pt idx="16">
                  <c:v>Milk</c:v>
                </c:pt>
                <c:pt idx="17">
                  <c:v>Beef</c:v>
                </c:pt>
                <c:pt idx="18">
                  <c:v>Lamb</c:v>
                </c:pt>
              </c:strCache>
            </c:strRef>
          </c:cat>
          <c:val>
            <c:numRef>
              <c:f>Sheet1!$L$8:$L$26</c:f>
              <c:numCache>
                <c:formatCode>0.00</c:formatCode>
                <c:ptCount val="19"/>
                <c:pt idx="0">
                  <c:v>3.1333333333333329</c:v>
                </c:pt>
                <c:pt idx="1">
                  <c:v>3.4016775396085741</c:v>
                </c:pt>
                <c:pt idx="2">
                  <c:v>5.5319148936170208</c:v>
                </c:pt>
                <c:pt idx="3">
                  <c:v>7.5193798449612403</c:v>
                </c:pt>
                <c:pt idx="4">
                  <c:v>8.1875437368789363</c:v>
                </c:pt>
                <c:pt idx="5">
                  <c:v>8.6474501108647441</c:v>
                </c:pt>
                <c:pt idx="6">
                  <c:v>8.8036117381489891</c:v>
                </c:pt>
                <c:pt idx="7">
                  <c:v>8.8036117381489891</c:v>
                </c:pt>
                <c:pt idx="8">
                  <c:v>10.87866108786611</c:v>
                </c:pt>
                <c:pt idx="9">
                  <c:v>19.304435483870972</c:v>
                </c:pt>
                <c:pt idx="10">
                  <c:v>20.679886685552411</c:v>
                </c:pt>
                <c:pt idx="11">
                  <c:v>21.800947867298571</c:v>
                </c:pt>
                <c:pt idx="12">
                  <c:v>23.624595469255659</c:v>
                </c:pt>
                <c:pt idx="13">
                  <c:v>28.184713375796171</c:v>
                </c:pt>
                <c:pt idx="14">
                  <c:v>36.119873817034701</c:v>
                </c:pt>
                <c:pt idx="15">
                  <c:v>39.119999999999997</c:v>
                </c:pt>
                <c:pt idx="16">
                  <c:v>42.539682539682431</c:v>
                </c:pt>
                <c:pt idx="17">
                  <c:v>128.33575934012609</c:v>
                </c:pt>
                <c:pt idx="18">
                  <c:v>138.28502415458939</c:v>
                </c:pt>
              </c:numCache>
            </c:numRef>
          </c:val>
          <c:extLst>
            <c:ext xmlns:c16="http://schemas.microsoft.com/office/drawing/2014/chart" uri="{C3380CC4-5D6E-409C-BE32-E72D297353CC}">
              <c16:uniqueId val="{00000000-1C6C-2244-9058-F2F744D23825}"/>
            </c:ext>
          </c:extLst>
        </c:ser>
        <c:dLbls>
          <c:showLegendKey val="0"/>
          <c:showVal val="0"/>
          <c:showCatName val="0"/>
          <c:showSerName val="0"/>
          <c:showPercent val="0"/>
          <c:showBubbleSize val="0"/>
        </c:dLbls>
        <c:gapWidth val="219"/>
        <c:axId val="1889627840"/>
        <c:axId val="1889624560"/>
      </c:barChart>
      <c:catAx>
        <c:axId val="188962784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9624560"/>
        <c:crosses val="autoZero"/>
        <c:auto val="1"/>
        <c:lblAlgn val="ctr"/>
        <c:lblOffset val="100"/>
        <c:noMultiLvlLbl val="0"/>
      </c:catAx>
      <c:valAx>
        <c:axId val="1889624560"/>
        <c:scaling>
          <c:orientation val="minMax"/>
        </c:scaling>
        <c:delete val="0"/>
        <c:axPos val="b"/>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9627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E7533-6F3C-E24F-8914-B9C41CD57B38}" type="datetimeFigureOut">
              <a:rPr lang="en-US" smtClean="0"/>
              <a:t>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A0FC9-76DA-7F4C-A5A7-47EF2CA33505}" type="slidenum">
              <a:rPr lang="en-US" smtClean="0"/>
              <a:t>‹#›</a:t>
            </a:fld>
            <a:endParaRPr lang="en-US"/>
          </a:p>
        </p:txBody>
      </p:sp>
    </p:spTree>
    <p:extLst>
      <p:ext uri="{BB962C8B-B14F-4D97-AF65-F5344CB8AC3E}">
        <p14:creationId xmlns:p14="http://schemas.microsoft.com/office/powerpoint/2010/main" val="107685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8AFD9-F37F-1D4D-9B4A-426E5E9EC267}" type="slidenum">
              <a:rPr lang="en-US" smtClean="0"/>
              <a:t>2</a:t>
            </a:fld>
            <a:endParaRPr lang="en-US"/>
          </a:p>
        </p:txBody>
      </p:sp>
    </p:spTree>
    <p:extLst>
      <p:ext uri="{BB962C8B-B14F-4D97-AF65-F5344CB8AC3E}">
        <p14:creationId xmlns:p14="http://schemas.microsoft.com/office/powerpoint/2010/main" val="159669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halkboard" charset="0"/>
                <a:ea typeface="Calibri" charset="0"/>
                <a:cs typeface="Times New Roman" charset="0"/>
              </a:rPr>
              <a:t>Foods vary in the amount of greenhouse gas emissions embodied in their production.</a:t>
            </a:r>
            <a:endParaRPr lang="en-US" sz="1200" dirty="0">
              <a:effectLst/>
              <a:ea typeface="Calibri" charset="0"/>
              <a:cs typeface="Times New Roman" charset="0"/>
            </a:endParaRPr>
          </a:p>
          <a:p>
            <a:endParaRPr lang="en-US" dirty="0"/>
          </a:p>
          <a:p>
            <a:r>
              <a:rPr lang="en-US" dirty="0"/>
              <a:t>This table shows the</a:t>
            </a:r>
            <a:r>
              <a:rPr lang="en-US" baseline="0" dirty="0"/>
              <a:t> carbon footprint of a list of different food items.  You can see here that  beef and lamb are at the bottom of the chart.  </a:t>
            </a:r>
          </a:p>
          <a:p>
            <a:endParaRPr lang="en-US" baseline="0" dirty="0"/>
          </a:p>
          <a:p>
            <a:r>
              <a:rPr lang="en-US" baseline="0" dirty="0"/>
              <a:t>Why is that?  </a:t>
            </a:r>
          </a:p>
          <a:p>
            <a:endParaRPr lang="en-US" baseline="0" dirty="0"/>
          </a:p>
          <a:p>
            <a:r>
              <a:rPr lang="en-US" baseline="0" dirty="0"/>
              <a:t>Whenever we grow crops for livestock feed rather than direct consumption, there is a multiplier there, which takes into account food production, transportation of the feed, and conversion efficiency of the feed by the animal.  But also, for ruminant animals, like cows, sheep and goats, methane is produced as part of the natural metabolism.  </a:t>
            </a:r>
          </a:p>
          <a:p>
            <a:endParaRPr lang="en-US" baseline="0" dirty="0"/>
          </a:p>
          <a:p>
            <a:r>
              <a:rPr lang="en-US" baseline="0" dirty="0"/>
              <a:t>Methane is a more powerful GHG than CO2, so it contributes greater warming potential per molecule.</a:t>
            </a:r>
            <a:endParaRPr lang="en-US" dirty="0"/>
          </a:p>
        </p:txBody>
      </p:sp>
      <p:sp>
        <p:nvSpPr>
          <p:cNvPr id="4" name="Slide Number Placeholder 3"/>
          <p:cNvSpPr>
            <a:spLocks noGrp="1"/>
          </p:cNvSpPr>
          <p:nvPr>
            <p:ph type="sldNum" sz="quarter" idx="10"/>
          </p:nvPr>
        </p:nvSpPr>
        <p:spPr/>
        <p:txBody>
          <a:bodyPr/>
          <a:lstStyle/>
          <a:p>
            <a:fld id="{63C8AFD9-F37F-1D4D-9B4A-426E5E9EC267}" type="slidenum">
              <a:rPr lang="en-US" smtClean="0"/>
              <a:t>19</a:t>
            </a:fld>
            <a:endParaRPr lang="en-US"/>
          </a:p>
        </p:txBody>
      </p:sp>
    </p:spTree>
    <p:extLst>
      <p:ext uri="{BB962C8B-B14F-4D97-AF65-F5344CB8AC3E}">
        <p14:creationId xmlns:p14="http://schemas.microsoft.com/office/powerpoint/2010/main" val="189477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After visiting the</a:t>
            </a:r>
            <a:r>
              <a:rPr lang="en-US" baseline="0" dirty="0"/>
              <a:t> new Beyond Meat location in El Segundo yesterday, I was inspired to make this super easy and delicious lunch.  I just heated Beyond Meat Crumbles and some Annie’s BBQ sauce in a skillet—super easy and delicious!  The difference in carbon footprint arises from the feed that is fed to cattle--which requires nitrogen fertilizer—a greenhouse gas intensive product--and the methane produced by cattle.</a:t>
            </a:r>
          </a:p>
          <a:p>
            <a:endParaRPr lang="en-US" baseline="0" dirty="0"/>
          </a:p>
          <a:p>
            <a:r>
              <a:rPr lang="en-US" dirty="0"/>
              <a:t>For</a:t>
            </a:r>
            <a:r>
              <a:rPr lang="en-US" baseline="0" dirty="0"/>
              <a:t> the calculations, I used the Heller and </a:t>
            </a:r>
            <a:r>
              <a:rPr lang="en-US" baseline="0" dirty="0" err="1"/>
              <a:t>Keoleian</a:t>
            </a:r>
            <a:r>
              <a:rPr lang="en-US" baseline="0" dirty="0"/>
              <a:t> (2014) review paper emissions data for the beef, bun, onion, and tomato.  For the crumbles (which are not quantified in Heller and </a:t>
            </a:r>
            <a:r>
              <a:rPr lang="en-US" baseline="0" dirty="0" err="1"/>
              <a:t>Keoleian</a:t>
            </a:r>
            <a:r>
              <a:rPr lang="en-US" baseline="0" dirty="0"/>
              <a:t>), I used the average of the values reported in </a:t>
            </a:r>
            <a:r>
              <a:rPr lang="en-US" baseline="0" dirty="0" err="1"/>
              <a:t>Nijdam</a:t>
            </a:r>
            <a:r>
              <a:rPr lang="en-US" baseline="0" dirty="0"/>
              <a:t> et al.(2012) for meat substitutes.  There will soon be a detailed life cycle analysis on Beyond Meat specifically, and I can update the calculation then.</a:t>
            </a:r>
            <a:endParaRPr lang="en-US" dirty="0"/>
          </a:p>
          <a:p>
            <a:endParaRPr lang="en-US" dirty="0"/>
          </a:p>
        </p:txBody>
      </p:sp>
      <p:sp>
        <p:nvSpPr>
          <p:cNvPr id="4" name="Slide Number Placeholder 3"/>
          <p:cNvSpPr>
            <a:spLocks noGrp="1"/>
          </p:cNvSpPr>
          <p:nvPr>
            <p:ph type="sldNum" sz="quarter" idx="10"/>
          </p:nvPr>
        </p:nvSpPr>
        <p:spPr/>
        <p:txBody>
          <a:bodyPr/>
          <a:lstStyle/>
          <a:p>
            <a:fld id="{1E1DE87B-6D8B-0441-B480-75D9B4864879}" type="slidenum">
              <a:rPr lang="en-US" smtClean="0"/>
              <a:t>29</a:t>
            </a:fld>
            <a:endParaRPr lang="en-US"/>
          </a:p>
        </p:txBody>
      </p:sp>
    </p:spTree>
    <p:extLst>
      <p:ext uri="{BB962C8B-B14F-4D97-AF65-F5344CB8AC3E}">
        <p14:creationId xmlns:p14="http://schemas.microsoft.com/office/powerpoint/2010/main" val="175145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6C6FC3-A659-3442-9602-B1AE2C2BE642}"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127511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C6FC3-A659-3442-9602-B1AE2C2BE642}"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83204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C6FC3-A659-3442-9602-B1AE2C2BE642}"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400093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C6FC3-A659-3442-9602-B1AE2C2BE642}"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21692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C6FC3-A659-3442-9602-B1AE2C2BE642}"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150156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6C6FC3-A659-3442-9602-B1AE2C2BE642}" type="datetimeFigureOut">
              <a:rPr lang="en-US" smtClean="0"/>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172436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6C6FC3-A659-3442-9602-B1AE2C2BE642}" type="datetimeFigureOut">
              <a:rPr lang="en-US" smtClean="0"/>
              <a:t>11/2/19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114487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6C6FC3-A659-3442-9602-B1AE2C2BE642}" type="datetimeFigureOut">
              <a:rPr lang="en-US" smtClean="0"/>
              <a:t>11/2/19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43967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C6FC3-A659-3442-9602-B1AE2C2BE642}" type="datetimeFigureOut">
              <a:rPr lang="en-US" smtClean="0"/>
              <a:t>11/2/19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8857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6C6FC3-A659-3442-9602-B1AE2C2BE642}" type="datetimeFigureOut">
              <a:rPr lang="en-US" smtClean="0"/>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5424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6C6FC3-A659-3442-9602-B1AE2C2BE642}" type="datetimeFigureOut">
              <a:rPr lang="en-US" smtClean="0"/>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122A-C4A3-5143-9312-C0B7DCBB8D0D}" type="slidenum">
              <a:rPr lang="en-US" smtClean="0"/>
              <a:t>‹#›</a:t>
            </a:fld>
            <a:endParaRPr lang="en-US"/>
          </a:p>
        </p:txBody>
      </p:sp>
    </p:spTree>
    <p:extLst>
      <p:ext uri="{BB962C8B-B14F-4D97-AF65-F5344CB8AC3E}">
        <p14:creationId xmlns:p14="http://schemas.microsoft.com/office/powerpoint/2010/main" val="83858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C6FC3-A659-3442-9602-B1AE2C2BE642}" type="datetimeFigureOut">
              <a:rPr lang="en-US" smtClean="0"/>
              <a:t>11/2/19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B122A-C4A3-5143-9312-C0B7DCBB8D0D}" type="slidenum">
              <a:rPr lang="en-US" smtClean="0"/>
              <a:t>‹#›</a:t>
            </a:fld>
            <a:endParaRPr lang="en-US"/>
          </a:p>
        </p:txBody>
      </p:sp>
    </p:spTree>
    <p:extLst>
      <p:ext uri="{BB962C8B-B14F-4D97-AF65-F5344CB8AC3E}">
        <p14:creationId xmlns:p14="http://schemas.microsoft.com/office/powerpoint/2010/main" val="33599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tiff"/><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3950" y="406941"/>
            <a:ext cx="7772400" cy="1273503"/>
          </a:xfrm>
        </p:spPr>
        <p:txBody>
          <a:bodyPr>
            <a:normAutofit fontScale="90000"/>
          </a:bodyPr>
          <a:lstStyle/>
          <a:p>
            <a:pPr algn="ctr"/>
            <a:r>
              <a:rPr lang="en-US" sz="3600" dirty="0" err="1"/>
              <a:t>Foodprint</a:t>
            </a:r>
            <a:br>
              <a:rPr lang="en-US" sz="3600" dirty="0"/>
            </a:br>
            <a:r>
              <a:rPr lang="en-US" sz="3600" dirty="0"/>
              <a:t>Connections between food and the environment</a:t>
            </a:r>
          </a:p>
        </p:txBody>
      </p:sp>
      <p:sp>
        <p:nvSpPr>
          <p:cNvPr id="3" name="Subtitle 2"/>
          <p:cNvSpPr>
            <a:spLocks noGrp="1"/>
          </p:cNvSpPr>
          <p:nvPr>
            <p:ph type="subTitle" idx="1"/>
          </p:nvPr>
        </p:nvSpPr>
        <p:spPr>
          <a:xfrm>
            <a:off x="936171" y="1950408"/>
            <a:ext cx="10319658" cy="3526973"/>
          </a:xfrm>
        </p:spPr>
        <p:txBody>
          <a:bodyPr>
            <a:normAutofit/>
          </a:bodyPr>
          <a:lstStyle/>
          <a:p>
            <a:r>
              <a:rPr lang="en-US" sz="5400" dirty="0"/>
              <a:t>Impacts of Livestock on Biodiversity</a:t>
            </a:r>
          </a:p>
        </p:txBody>
      </p:sp>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136977"/>
            <a:ext cx="1842245" cy="1842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Content Placeholder 4" descr="polarbear.jpg"/>
          <p:cNvPicPr>
            <a:picLocks noChangeAspect="1"/>
          </p:cNvPicPr>
          <p:nvPr/>
        </p:nvPicPr>
        <p:blipFill>
          <a:blip r:embed="rId3">
            <a:extLst>
              <a:ext uri="{28A0092B-C50C-407E-A947-70E740481C1C}">
                <a14:useLocalDpi xmlns:a14="http://schemas.microsoft.com/office/drawing/2010/main" val="0"/>
              </a:ext>
            </a:extLst>
          </a:blip>
          <a:srcRect l="8630" r="8630"/>
          <a:stretch>
            <a:fillRect/>
          </a:stretch>
        </p:blipFill>
        <p:spPr>
          <a:xfrm>
            <a:off x="688306" y="3171460"/>
            <a:ext cx="2286000" cy="2561866"/>
          </a:xfrm>
          <a:prstGeom prst="rect">
            <a:avLst/>
          </a:prstGeom>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971" y="3185367"/>
            <a:ext cx="2590800"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908436" y="2753211"/>
            <a:ext cx="5519058" cy="3108543"/>
          </a:xfrm>
          <a:prstGeom prst="rect">
            <a:avLst/>
          </a:prstGeom>
          <a:noFill/>
        </p:spPr>
        <p:txBody>
          <a:bodyPr wrap="square" rtlCol="0">
            <a:spAutoFit/>
          </a:bodyPr>
          <a:lstStyle/>
          <a:p>
            <a:pPr marL="457200" indent="-457200">
              <a:buFont typeface="Arial" charset="0"/>
              <a:buChar char="•"/>
            </a:pPr>
            <a:r>
              <a:rPr lang="en-US" sz="2800" dirty="0"/>
              <a:t>Biodiversity Loss and the Planetary Boundaries</a:t>
            </a:r>
          </a:p>
          <a:p>
            <a:pPr marL="457200" indent="-457200">
              <a:buFont typeface="Arial" charset="0"/>
              <a:buChar char="•"/>
            </a:pPr>
            <a:r>
              <a:rPr lang="en-US" sz="2800" dirty="0"/>
              <a:t>Livestock’s role in major drivers of biodiversity loss: habitat change and climate change</a:t>
            </a:r>
          </a:p>
          <a:p>
            <a:pPr marL="457200" indent="-457200">
              <a:buFont typeface="Arial" charset="0"/>
              <a:buChar char="•"/>
            </a:pPr>
            <a:r>
              <a:rPr lang="en-US" sz="2800" dirty="0"/>
              <a:t>Activity—Communicating biodiversity loss</a:t>
            </a:r>
          </a:p>
        </p:txBody>
      </p:sp>
    </p:spTree>
    <p:extLst>
      <p:ext uri="{BB962C8B-B14F-4D97-AF65-F5344CB8AC3E}">
        <p14:creationId xmlns:p14="http://schemas.microsoft.com/office/powerpoint/2010/main" val="59459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82078"/>
            <a:ext cx="8153400" cy="632322"/>
          </a:xfrm>
        </p:spPr>
        <p:txBody>
          <a:bodyPr>
            <a:normAutofit fontScale="90000"/>
          </a:bodyPr>
          <a:lstStyle/>
          <a:p>
            <a:r>
              <a:rPr lang="en-US" dirty="0"/>
              <a:t>Livestock’s role in habitat change</a:t>
            </a:r>
          </a:p>
        </p:txBody>
      </p:sp>
      <p:sp>
        <p:nvSpPr>
          <p:cNvPr id="3" name="Content Placeholder 2"/>
          <p:cNvSpPr>
            <a:spLocks noGrp="1"/>
          </p:cNvSpPr>
          <p:nvPr>
            <p:ph idx="1"/>
          </p:nvPr>
        </p:nvSpPr>
        <p:spPr>
          <a:xfrm>
            <a:off x="1981200" y="927793"/>
            <a:ext cx="8229600" cy="4525963"/>
          </a:xfrm>
        </p:spPr>
        <p:txBody>
          <a:bodyPr/>
          <a:lstStyle/>
          <a:p>
            <a:r>
              <a:rPr lang="en-US" dirty="0"/>
              <a:t>Much of the land surface of the Earth is used for agriculture.</a:t>
            </a:r>
          </a:p>
          <a:p>
            <a:r>
              <a:rPr lang="en-US" dirty="0"/>
              <a:t>U.N.: Livestock production accounts for 70% of all agricultural land and 30% of the land surface of the planet. </a:t>
            </a:r>
          </a:p>
        </p:txBody>
      </p:sp>
      <p:pic>
        <p:nvPicPr>
          <p:cNvPr id="5" name="Picture 4" descr="tumblr_n5fxs6Rkvx1qj4wwgo2_5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2" y="3631387"/>
            <a:ext cx="4334932" cy="3064932"/>
          </a:xfrm>
          <a:prstGeom prst="rect">
            <a:avLst/>
          </a:prstGeom>
        </p:spPr>
      </p:pic>
      <p:pic>
        <p:nvPicPr>
          <p:cNvPr id="4" name="Picture 3"/>
          <p:cNvPicPr>
            <a:picLocks noChangeAspect="1"/>
          </p:cNvPicPr>
          <p:nvPr/>
        </p:nvPicPr>
        <p:blipFill>
          <a:blip r:embed="rId3"/>
          <a:stretch>
            <a:fillRect/>
          </a:stretch>
        </p:blipFill>
        <p:spPr>
          <a:xfrm>
            <a:off x="6705600" y="3505200"/>
            <a:ext cx="3378200" cy="2159000"/>
          </a:xfrm>
          <a:prstGeom prst="rect">
            <a:avLst/>
          </a:prstGeom>
        </p:spPr>
      </p:pic>
    </p:spTree>
    <p:extLst>
      <p:ext uri="{BB962C8B-B14F-4D97-AF65-F5344CB8AC3E}">
        <p14:creationId xmlns:p14="http://schemas.microsoft.com/office/powerpoint/2010/main" val="192013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472" y="24886"/>
            <a:ext cx="8849528" cy="1075362"/>
          </a:xfrm>
        </p:spPr>
        <p:txBody>
          <a:bodyPr/>
          <a:lstStyle/>
          <a:p>
            <a:r>
              <a:rPr lang="en-US" dirty="0"/>
              <a:t>Livestock’s role in habitat change</a:t>
            </a:r>
          </a:p>
        </p:txBody>
      </p:sp>
      <p:sp>
        <p:nvSpPr>
          <p:cNvPr id="4" name="Content Placeholder 3"/>
          <p:cNvSpPr>
            <a:spLocks noGrp="1"/>
          </p:cNvSpPr>
          <p:nvPr>
            <p:ph idx="1"/>
          </p:nvPr>
        </p:nvSpPr>
        <p:spPr>
          <a:xfrm>
            <a:off x="1667396" y="990600"/>
            <a:ext cx="8848205" cy="2006086"/>
          </a:xfrm>
        </p:spPr>
        <p:txBody>
          <a:bodyPr/>
          <a:lstStyle/>
          <a:p>
            <a:r>
              <a:rPr lang="en-US" dirty="0"/>
              <a:t>Habitat destruction, fragmentation, and degradation are the major threat to biodiversity on a global scale.</a:t>
            </a:r>
          </a:p>
          <a:p>
            <a:r>
              <a:rPr lang="en-US" dirty="0"/>
              <a:t>Livestock are a direct and dominant cause of habitat change, due to:</a:t>
            </a:r>
          </a:p>
          <a:p>
            <a:pPr marL="457200" lvl="1" indent="0">
              <a:buNone/>
            </a:pPr>
            <a:endParaRPr lang="en-US" dirty="0"/>
          </a:p>
        </p:txBody>
      </p:sp>
      <p:pic>
        <p:nvPicPr>
          <p:cNvPr id="6" name="Picture 5"/>
          <p:cNvPicPr>
            <a:picLocks noChangeAspect="1"/>
          </p:cNvPicPr>
          <p:nvPr/>
        </p:nvPicPr>
        <p:blipFill>
          <a:blip r:embed="rId2"/>
          <a:stretch>
            <a:fillRect/>
          </a:stretch>
        </p:blipFill>
        <p:spPr>
          <a:xfrm>
            <a:off x="5029200" y="3810000"/>
            <a:ext cx="2501900" cy="2311400"/>
          </a:xfrm>
          <a:prstGeom prst="rect">
            <a:avLst/>
          </a:prstGeom>
        </p:spPr>
      </p:pic>
      <p:sp>
        <p:nvSpPr>
          <p:cNvPr id="7" name="TextBox 6"/>
          <p:cNvSpPr txBox="1"/>
          <p:nvPr/>
        </p:nvSpPr>
        <p:spPr>
          <a:xfrm>
            <a:off x="4876800" y="6258580"/>
            <a:ext cx="5029200" cy="369332"/>
          </a:xfrm>
          <a:prstGeom prst="rect">
            <a:avLst/>
          </a:prstGeom>
          <a:noFill/>
        </p:spPr>
        <p:txBody>
          <a:bodyPr wrap="square" rtlCol="0">
            <a:spAutoFit/>
          </a:bodyPr>
          <a:lstStyle/>
          <a:p>
            <a:r>
              <a:rPr lang="en-US" dirty="0"/>
              <a:t>Feed crop production</a:t>
            </a:r>
          </a:p>
        </p:txBody>
      </p:sp>
      <p:pic>
        <p:nvPicPr>
          <p:cNvPr id="8" name="Picture 7"/>
          <p:cNvPicPr>
            <a:picLocks noChangeAspect="1"/>
          </p:cNvPicPr>
          <p:nvPr/>
        </p:nvPicPr>
        <p:blipFill>
          <a:blip r:embed="rId3"/>
          <a:stretch>
            <a:fillRect/>
          </a:stretch>
        </p:blipFill>
        <p:spPr>
          <a:xfrm>
            <a:off x="1676400" y="2895600"/>
            <a:ext cx="3022600" cy="2819400"/>
          </a:xfrm>
          <a:prstGeom prst="rect">
            <a:avLst/>
          </a:prstGeom>
        </p:spPr>
      </p:pic>
      <p:sp>
        <p:nvSpPr>
          <p:cNvPr id="9" name="TextBox 8"/>
          <p:cNvSpPr txBox="1"/>
          <p:nvPr/>
        </p:nvSpPr>
        <p:spPr>
          <a:xfrm>
            <a:off x="1600200" y="5791200"/>
            <a:ext cx="3098800" cy="369332"/>
          </a:xfrm>
          <a:prstGeom prst="rect">
            <a:avLst/>
          </a:prstGeom>
          <a:noFill/>
        </p:spPr>
        <p:txBody>
          <a:bodyPr wrap="square" rtlCol="0">
            <a:spAutoFit/>
          </a:bodyPr>
          <a:lstStyle/>
          <a:p>
            <a:r>
              <a:rPr lang="en-US" dirty="0"/>
              <a:t>Livestock land</a:t>
            </a:r>
          </a:p>
        </p:txBody>
      </p:sp>
      <p:pic>
        <p:nvPicPr>
          <p:cNvPr id="10" name="Picture 9" descr="tumblr_nowvkv2uK11uwreyk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414" y="2819400"/>
            <a:ext cx="3010586" cy="2244850"/>
          </a:xfrm>
          <a:prstGeom prst="rect">
            <a:avLst/>
          </a:prstGeom>
        </p:spPr>
      </p:pic>
      <p:sp>
        <p:nvSpPr>
          <p:cNvPr id="11" name="TextBox 10"/>
          <p:cNvSpPr txBox="1"/>
          <p:nvPr/>
        </p:nvSpPr>
        <p:spPr>
          <a:xfrm>
            <a:off x="7848600" y="5257801"/>
            <a:ext cx="2743200" cy="646331"/>
          </a:xfrm>
          <a:prstGeom prst="rect">
            <a:avLst/>
          </a:prstGeom>
          <a:noFill/>
        </p:spPr>
        <p:txBody>
          <a:bodyPr wrap="square" rtlCol="0">
            <a:spAutoFit/>
          </a:bodyPr>
          <a:lstStyle/>
          <a:p>
            <a:r>
              <a:rPr lang="en-US" dirty="0"/>
              <a:t>Overgrazing can degrade land</a:t>
            </a:r>
          </a:p>
        </p:txBody>
      </p:sp>
    </p:spTree>
    <p:extLst>
      <p:ext uri="{BB962C8B-B14F-4D97-AF65-F5344CB8AC3E}">
        <p14:creationId xmlns:p14="http://schemas.microsoft.com/office/powerpoint/2010/main" val="1506417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2" y="128059"/>
            <a:ext cx="10515600" cy="1325563"/>
          </a:xfrm>
        </p:spPr>
        <p:txBody>
          <a:bodyPr/>
          <a:lstStyle/>
          <a:p>
            <a:r>
              <a:rPr lang="en-US" dirty="0"/>
              <a:t>There is much deforestation due to livestock production occurring in Latin America</a:t>
            </a:r>
          </a:p>
        </p:txBody>
      </p:sp>
      <p:sp>
        <p:nvSpPr>
          <p:cNvPr id="3" name="Content Placeholder 2"/>
          <p:cNvSpPr>
            <a:spLocks noGrp="1"/>
          </p:cNvSpPr>
          <p:nvPr>
            <p:ph idx="1"/>
          </p:nvPr>
        </p:nvSpPr>
        <p:spPr>
          <a:xfrm>
            <a:off x="1524001" y="1300678"/>
            <a:ext cx="8992923" cy="2737922"/>
          </a:xfrm>
        </p:spPr>
        <p:txBody>
          <a:bodyPr/>
          <a:lstStyle/>
          <a:p>
            <a:r>
              <a:rPr lang="en-US" dirty="0"/>
              <a:t>Cattle grazing on former forests</a:t>
            </a:r>
          </a:p>
          <a:p>
            <a:r>
              <a:rPr lang="en-US" dirty="0"/>
              <a:t>Expansion occurring in diffuse matter, fragmenting landscape</a:t>
            </a:r>
          </a:p>
          <a:p>
            <a:r>
              <a:rPr lang="en-US" dirty="0"/>
              <a:t>An increasing share of the region’s cropland goes to animal feed (soybeans and corn)</a:t>
            </a:r>
          </a:p>
        </p:txBody>
      </p:sp>
      <p:pic>
        <p:nvPicPr>
          <p:cNvPr id="4" name="Picture 3" descr="tumblr_nowvkv2uK11uwreyko1_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4114800"/>
            <a:ext cx="3010586" cy="2244850"/>
          </a:xfrm>
          <a:prstGeom prst="rect">
            <a:avLst/>
          </a:prstGeom>
        </p:spPr>
      </p:pic>
      <p:pic>
        <p:nvPicPr>
          <p:cNvPr id="5" name="Picture 4"/>
          <p:cNvPicPr>
            <a:picLocks noChangeAspect="1"/>
          </p:cNvPicPr>
          <p:nvPr/>
        </p:nvPicPr>
        <p:blipFill>
          <a:blip r:embed="rId3"/>
          <a:stretch>
            <a:fillRect/>
          </a:stretch>
        </p:blipFill>
        <p:spPr>
          <a:xfrm>
            <a:off x="6934200" y="3962400"/>
            <a:ext cx="2527300" cy="2197100"/>
          </a:xfrm>
          <a:prstGeom prst="rect">
            <a:avLst/>
          </a:prstGeom>
        </p:spPr>
      </p:pic>
    </p:spTree>
    <p:extLst>
      <p:ext uri="{BB962C8B-B14F-4D97-AF65-F5344CB8AC3E}">
        <p14:creationId xmlns:p14="http://schemas.microsoft.com/office/powerpoint/2010/main" val="1672359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Rangeland degradation occurs if livestock density exceeds capacity of pasture.</a:t>
            </a:r>
          </a:p>
        </p:txBody>
      </p:sp>
      <p:pic>
        <p:nvPicPr>
          <p:cNvPr id="4" name="Content Placeholder 3"/>
          <p:cNvPicPr>
            <a:picLocks noGrp="1" noChangeAspect="1"/>
          </p:cNvPicPr>
          <p:nvPr>
            <p:ph idx="1"/>
          </p:nvPr>
        </p:nvPicPr>
        <p:blipFill>
          <a:blip r:embed="rId2"/>
          <a:srcRect t="7625" b="7625"/>
          <a:stretch>
            <a:fillRect/>
          </a:stretch>
        </p:blipFill>
        <p:spPr/>
      </p:pic>
    </p:spTree>
    <p:extLst>
      <p:ext uri="{BB962C8B-B14F-4D97-AF65-F5344CB8AC3E}">
        <p14:creationId xmlns:p14="http://schemas.microsoft.com/office/powerpoint/2010/main" val="1075892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7600" y="309481"/>
            <a:ext cx="6781800" cy="6546697"/>
          </a:xfrm>
          <a:prstGeom prst="rect">
            <a:avLst/>
          </a:prstGeom>
        </p:spPr>
      </p:pic>
      <p:sp>
        <p:nvSpPr>
          <p:cNvPr id="3" name="TextBox 2"/>
          <p:cNvSpPr txBox="1"/>
          <p:nvPr/>
        </p:nvSpPr>
        <p:spPr>
          <a:xfrm>
            <a:off x="1600199" y="3505201"/>
            <a:ext cx="2362202" cy="1200329"/>
          </a:xfrm>
          <a:prstGeom prst="rect">
            <a:avLst/>
          </a:prstGeom>
          <a:noFill/>
        </p:spPr>
        <p:txBody>
          <a:bodyPr wrap="square" rtlCol="0">
            <a:spAutoFit/>
          </a:bodyPr>
          <a:lstStyle/>
          <a:p>
            <a:r>
              <a:rPr lang="en-US" dirty="0"/>
              <a:t>C) Land </a:t>
            </a:r>
            <a:r>
              <a:rPr lang="en-US" b="1" dirty="0"/>
              <a:t>increase </a:t>
            </a:r>
            <a:r>
              <a:rPr lang="en-US" dirty="0"/>
              <a:t>needed to meet projected demand </a:t>
            </a:r>
          </a:p>
          <a:p>
            <a:r>
              <a:rPr lang="en-US" dirty="0"/>
              <a:t>(% of current ag land) </a:t>
            </a:r>
          </a:p>
        </p:txBody>
      </p:sp>
      <p:sp>
        <p:nvSpPr>
          <p:cNvPr id="4" name="TextBox 3"/>
          <p:cNvSpPr txBox="1"/>
          <p:nvPr/>
        </p:nvSpPr>
        <p:spPr>
          <a:xfrm>
            <a:off x="1600201" y="381001"/>
            <a:ext cx="1981201" cy="646331"/>
          </a:xfrm>
          <a:prstGeom prst="rect">
            <a:avLst/>
          </a:prstGeom>
          <a:noFill/>
        </p:spPr>
        <p:txBody>
          <a:bodyPr wrap="square" rtlCol="0">
            <a:spAutoFit/>
          </a:bodyPr>
          <a:lstStyle/>
          <a:p>
            <a:r>
              <a:rPr lang="en-US"/>
              <a:t>A) China data shown</a:t>
            </a:r>
          </a:p>
        </p:txBody>
      </p:sp>
      <p:sp>
        <p:nvSpPr>
          <p:cNvPr id="5" name="TextBox 4"/>
          <p:cNvSpPr txBox="1"/>
          <p:nvPr/>
        </p:nvSpPr>
        <p:spPr>
          <a:xfrm>
            <a:off x="1600200" y="1752601"/>
            <a:ext cx="2209801" cy="646331"/>
          </a:xfrm>
          <a:prstGeom prst="rect">
            <a:avLst/>
          </a:prstGeom>
          <a:noFill/>
        </p:spPr>
        <p:txBody>
          <a:bodyPr wrap="square" rtlCol="0">
            <a:spAutoFit/>
          </a:bodyPr>
          <a:lstStyle/>
          <a:p>
            <a:r>
              <a:rPr lang="en-US" dirty="0"/>
              <a:t>B) Land for production</a:t>
            </a:r>
          </a:p>
        </p:txBody>
      </p:sp>
    </p:spTree>
    <p:extLst>
      <p:ext uri="{BB962C8B-B14F-4D97-AF65-F5344CB8AC3E}">
        <p14:creationId xmlns:p14="http://schemas.microsoft.com/office/powerpoint/2010/main" val="1089998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5014" y="366712"/>
            <a:ext cx="7385548" cy="584775"/>
          </a:xfrm>
          <a:prstGeom prst="rect">
            <a:avLst/>
          </a:prstGeom>
          <a:noFill/>
        </p:spPr>
        <p:txBody>
          <a:bodyPr wrap="none" rtlCol="0">
            <a:spAutoFit/>
          </a:bodyPr>
          <a:lstStyle/>
          <a:p>
            <a:r>
              <a:rPr lang="en-US" sz="3200" dirty="0"/>
              <a:t>How is this additional land being obtained?</a:t>
            </a:r>
          </a:p>
        </p:txBody>
      </p:sp>
      <p:sp>
        <p:nvSpPr>
          <p:cNvPr id="3" name="TextBox 2"/>
          <p:cNvSpPr txBox="1"/>
          <p:nvPr/>
        </p:nvSpPr>
        <p:spPr>
          <a:xfrm>
            <a:off x="733425" y="1114426"/>
            <a:ext cx="8382000" cy="5262979"/>
          </a:xfrm>
          <a:prstGeom prst="rect">
            <a:avLst/>
          </a:prstGeom>
          <a:noFill/>
        </p:spPr>
        <p:txBody>
          <a:bodyPr wrap="square" rtlCol="0">
            <a:spAutoFit/>
          </a:bodyPr>
          <a:lstStyle/>
          <a:p>
            <a:r>
              <a:rPr lang="en-US" sz="2800" dirty="0"/>
              <a:t>Case study: China</a:t>
            </a:r>
          </a:p>
          <a:p>
            <a:pPr marL="457200" indent="-457200">
              <a:buFont typeface="Arial" charset="0"/>
              <a:buChar char="•"/>
            </a:pPr>
            <a:endParaRPr lang="en-US" sz="2800" dirty="0"/>
          </a:p>
          <a:p>
            <a:pPr marL="457200" indent="-457200">
              <a:buFont typeface="Arial" charset="0"/>
              <a:buChar char="•"/>
            </a:pPr>
            <a:r>
              <a:rPr lang="en-US" sz="2800" dirty="0"/>
              <a:t>Due to changes in diet and increasing population density, impacts on biodiversity loss will extend far beyond the borders</a:t>
            </a:r>
          </a:p>
          <a:p>
            <a:pPr marL="457200" indent="-457200">
              <a:buFont typeface="Arial" charset="0"/>
              <a:buChar char="•"/>
            </a:pPr>
            <a:r>
              <a:rPr lang="en-US" sz="2800" dirty="0"/>
              <a:t>Diet was 5% animal products in 1960.  Currently the diet is approx. 20%, and it is projected to reach 30% in 20 yrs.</a:t>
            </a:r>
          </a:p>
          <a:p>
            <a:pPr marL="457200" indent="-457200">
              <a:buFont typeface="Arial" charset="0"/>
              <a:buChar char="•"/>
            </a:pPr>
            <a:r>
              <a:rPr lang="en-US" sz="2800" dirty="0"/>
              <a:t>Despite rising consumption, agricultural land has decreased due to urbanization and land degradation (90% of China’s grasslands considered degraded.)</a:t>
            </a:r>
          </a:p>
          <a:p>
            <a:pPr marL="457200" indent="-457200">
              <a:buFont typeface="Arial" charset="0"/>
              <a:buChar char="•"/>
            </a:pPr>
            <a:endParaRPr lang="en-US" sz="2800" dirty="0"/>
          </a:p>
        </p:txBody>
      </p:sp>
    </p:spTree>
    <p:extLst>
      <p:ext uri="{BB962C8B-B14F-4D97-AF65-F5344CB8AC3E}">
        <p14:creationId xmlns:p14="http://schemas.microsoft.com/office/powerpoint/2010/main" val="156531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7363" y="414337"/>
            <a:ext cx="7385548" cy="584775"/>
          </a:xfrm>
          <a:prstGeom prst="rect">
            <a:avLst/>
          </a:prstGeom>
          <a:noFill/>
        </p:spPr>
        <p:txBody>
          <a:bodyPr wrap="none" rtlCol="0">
            <a:spAutoFit/>
          </a:bodyPr>
          <a:lstStyle/>
          <a:p>
            <a:r>
              <a:rPr lang="en-US" sz="3200" dirty="0"/>
              <a:t>How is this additional land being obtained?</a:t>
            </a:r>
          </a:p>
        </p:txBody>
      </p:sp>
      <p:sp>
        <p:nvSpPr>
          <p:cNvPr id="3" name="TextBox 2"/>
          <p:cNvSpPr txBox="1"/>
          <p:nvPr/>
        </p:nvSpPr>
        <p:spPr>
          <a:xfrm>
            <a:off x="1052513" y="1262063"/>
            <a:ext cx="8458200" cy="5509200"/>
          </a:xfrm>
          <a:prstGeom prst="rect">
            <a:avLst/>
          </a:prstGeom>
          <a:noFill/>
        </p:spPr>
        <p:txBody>
          <a:bodyPr wrap="square" rtlCol="0">
            <a:spAutoFit/>
          </a:bodyPr>
          <a:lstStyle/>
          <a:p>
            <a:r>
              <a:rPr lang="en-US" sz="2800" dirty="0"/>
              <a:t>Land grabbing!  </a:t>
            </a:r>
          </a:p>
          <a:p>
            <a:endParaRPr lang="en-US" dirty="0"/>
          </a:p>
          <a:p>
            <a:pPr marL="457200" indent="-457200">
              <a:buFont typeface="Arial" charset="0"/>
              <a:buChar char="•"/>
            </a:pPr>
            <a:r>
              <a:rPr lang="en-US" sz="2800" dirty="0"/>
              <a:t>This is the transfer of rights to land from local communities to foreign investors, mainly for agriculture.</a:t>
            </a:r>
          </a:p>
          <a:p>
            <a:pPr marL="457200" indent="-457200">
              <a:buFont typeface="Arial" charset="0"/>
              <a:buChar char="•"/>
            </a:pPr>
            <a:endParaRPr lang="en-US" sz="2800" dirty="0"/>
          </a:p>
          <a:p>
            <a:pPr marL="457200" indent="-457200">
              <a:buFont typeface="Arial" charset="0"/>
              <a:buChar char="•"/>
            </a:pPr>
            <a:r>
              <a:rPr lang="en-US" sz="2800" dirty="0"/>
              <a:t>Already, much livestock in China is fed soy from the Amazon.  Currently 40,000 km</a:t>
            </a:r>
            <a:r>
              <a:rPr lang="en-US" sz="2800" baseline="30000" dirty="0"/>
              <a:t>2 </a:t>
            </a:r>
            <a:r>
              <a:rPr lang="en-US" sz="2800" dirty="0"/>
              <a:t>(15,444 mi</a:t>
            </a:r>
            <a:r>
              <a:rPr lang="en-US" sz="2800" baseline="30000" dirty="0"/>
              <a:t>2</a:t>
            </a:r>
            <a:r>
              <a:rPr lang="en-US" sz="2800" dirty="0"/>
              <a:t>) of Brazilian cropland is for China’s livestock </a:t>
            </a:r>
          </a:p>
          <a:p>
            <a:pPr marL="457200" indent="-457200">
              <a:buFont typeface="Arial" charset="0"/>
              <a:buChar char="•"/>
            </a:pPr>
            <a:endParaRPr lang="en-US" sz="2800" dirty="0"/>
          </a:p>
          <a:p>
            <a:pPr marL="457200" indent="-457200">
              <a:buFont typeface="Arial" charset="0"/>
              <a:buChar char="•"/>
            </a:pPr>
            <a:r>
              <a:rPr lang="en-US" sz="2800" dirty="0"/>
              <a:t>RI is 1,212 mi!! CT is 5,543 mi</a:t>
            </a:r>
            <a:r>
              <a:rPr lang="en-US" sz="2800" baseline="30000" dirty="0"/>
              <a:t>2</a:t>
            </a:r>
            <a:r>
              <a:rPr lang="en-US" sz="2800" dirty="0"/>
              <a:t>, MA is 10,565 mi</a:t>
            </a:r>
            <a:r>
              <a:rPr lang="en-US" sz="2800" baseline="30000" dirty="0"/>
              <a:t>2</a:t>
            </a:r>
            <a:endParaRPr lang="en-US" sz="2800" dirty="0"/>
          </a:p>
          <a:p>
            <a:pPr marL="457200" indent="-457200">
              <a:buFont typeface="Arial" charset="0"/>
              <a:buChar char="•"/>
            </a:pPr>
            <a:endParaRPr lang="en-US" dirty="0"/>
          </a:p>
          <a:p>
            <a:endParaRPr lang="en-US" dirty="0"/>
          </a:p>
          <a:p>
            <a:r>
              <a:rPr lang="en-US" dirty="0"/>
              <a:t> </a:t>
            </a:r>
          </a:p>
        </p:txBody>
      </p:sp>
    </p:spTree>
    <p:extLst>
      <p:ext uri="{BB962C8B-B14F-4D97-AF65-F5344CB8AC3E}">
        <p14:creationId xmlns:p14="http://schemas.microsoft.com/office/powerpoint/2010/main" val="15600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5926" y="385762"/>
            <a:ext cx="7385548" cy="584775"/>
          </a:xfrm>
          <a:prstGeom prst="rect">
            <a:avLst/>
          </a:prstGeom>
          <a:noFill/>
        </p:spPr>
        <p:txBody>
          <a:bodyPr wrap="none" rtlCol="0">
            <a:spAutoFit/>
          </a:bodyPr>
          <a:lstStyle/>
          <a:p>
            <a:r>
              <a:rPr lang="en-US" sz="3200" dirty="0"/>
              <a:t>How is this additional land being obtained?</a:t>
            </a:r>
          </a:p>
        </p:txBody>
      </p:sp>
      <p:sp>
        <p:nvSpPr>
          <p:cNvPr id="3" name="TextBox 2"/>
          <p:cNvSpPr txBox="1"/>
          <p:nvPr/>
        </p:nvSpPr>
        <p:spPr>
          <a:xfrm>
            <a:off x="852487" y="1176337"/>
            <a:ext cx="8458200" cy="5663089"/>
          </a:xfrm>
          <a:prstGeom prst="rect">
            <a:avLst/>
          </a:prstGeom>
          <a:noFill/>
        </p:spPr>
        <p:txBody>
          <a:bodyPr wrap="square" rtlCol="0">
            <a:spAutoFit/>
          </a:bodyPr>
          <a:lstStyle/>
          <a:p>
            <a:r>
              <a:rPr lang="en-US" sz="2800" dirty="0"/>
              <a:t>Land grabbing!  </a:t>
            </a:r>
          </a:p>
          <a:p>
            <a:endParaRPr lang="en-US" sz="2800" dirty="0"/>
          </a:p>
          <a:p>
            <a:pPr marL="457200" indent="-457200">
              <a:buFont typeface="Arial" charset="0"/>
              <a:buChar char="•"/>
            </a:pPr>
            <a:r>
              <a:rPr lang="en-US" sz="2800" dirty="0"/>
              <a:t>Since 2008, the World Bank has estimated that 174,000 mi</a:t>
            </a:r>
            <a:r>
              <a:rPr lang="en-US" sz="2800" baseline="30000" dirty="0"/>
              <a:t>2</a:t>
            </a:r>
            <a:r>
              <a:rPr lang="en-US" sz="2800" dirty="0"/>
              <a:t> has been acquired by foreign investors.</a:t>
            </a:r>
          </a:p>
          <a:p>
            <a:pPr marL="457200" indent="-457200">
              <a:buFont typeface="Arial" charset="0"/>
              <a:buChar char="•"/>
            </a:pPr>
            <a:endParaRPr lang="en-US" sz="2800" dirty="0"/>
          </a:p>
          <a:p>
            <a:pPr marL="457200" indent="-457200">
              <a:buFont typeface="Arial" charset="0"/>
              <a:buChar char="•"/>
            </a:pPr>
            <a:r>
              <a:rPr lang="en-US" sz="2800" dirty="0"/>
              <a:t>Grabbed land is typically in developing tropical countries and can add up to a large fraction of the total land area.</a:t>
            </a:r>
          </a:p>
          <a:p>
            <a:pPr marL="457200" indent="-457200">
              <a:buFont typeface="Arial" charset="0"/>
              <a:buChar char="•"/>
            </a:pPr>
            <a:endParaRPr lang="en-US" sz="2800" dirty="0"/>
          </a:p>
          <a:p>
            <a:pPr marL="457200" indent="-457200">
              <a:buFont typeface="Arial" charset="0"/>
              <a:buChar char="•"/>
            </a:pPr>
            <a:r>
              <a:rPr lang="en-US" sz="2800" dirty="0"/>
              <a:t>20% of Uruguay, 17% of Philippines, 7% of Sierra Leone</a:t>
            </a:r>
          </a:p>
          <a:p>
            <a:pPr marL="457200" indent="-457200">
              <a:buFont typeface="Arial" charset="0"/>
              <a:buChar char="•"/>
            </a:pPr>
            <a:endParaRPr lang="en-US" dirty="0"/>
          </a:p>
          <a:p>
            <a:endParaRPr lang="en-US" dirty="0"/>
          </a:p>
          <a:p>
            <a:r>
              <a:rPr lang="en-US" dirty="0"/>
              <a:t> </a:t>
            </a:r>
          </a:p>
        </p:txBody>
      </p:sp>
    </p:spTree>
    <p:extLst>
      <p:ext uri="{BB962C8B-B14F-4D97-AF65-F5344CB8AC3E}">
        <p14:creationId xmlns:p14="http://schemas.microsoft.com/office/powerpoint/2010/main" val="99159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7591"/>
            <a:ext cx="9143999" cy="1079500"/>
          </a:xfrm>
        </p:spPr>
        <p:txBody>
          <a:bodyPr>
            <a:normAutofit fontScale="90000"/>
          </a:bodyPr>
          <a:lstStyle/>
          <a:p>
            <a:pPr algn="ctr"/>
            <a:r>
              <a:rPr lang="en-US" dirty="0"/>
              <a:t>What is livestock’s role in biodiversity loss</a:t>
            </a:r>
          </a:p>
        </p:txBody>
      </p:sp>
      <p:sp>
        <p:nvSpPr>
          <p:cNvPr id="3" name="Content Placeholder 2"/>
          <p:cNvSpPr>
            <a:spLocks noGrp="1"/>
          </p:cNvSpPr>
          <p:nvPr>
            <p:ph idx="1"/>
          </p:nvPr>
        </p:nvSpPr>
        <p:spPr>
          <a:xfrm>
            <a:off x="1676400" y="838200"/>
            <a:ext cx="8840523" cy="5334000"/>
          </a:xfrm>
        </p:spPr>
        <p:txBody>
          <a:bodyPr/>
          <a:lstStyle/>
          <a:p>
            <a:r>
              <a:rPr lang="en-US" dirty="0"/>
              <a:t>Habitat change</a:t>
            </a:r>
          </a:p>
          <a:p>
            <a:r>
              <a:rPr lang="en-US" dirty="0">
                <a:solidFill>
                  <a:srgbClr val="FF0000"/>
                </a:solidFill>
              </a:rPr>
              <a:t>Climate change</a:t>
            </a:r>
          </a:p>
          <a:p>
            <a:r>
              <a:rPr lang="en-US" dirty="0"/>
              <a:t>Pollution</a:t>
            </a:r>
            <a:endParaRPr lang="en-US" dirty="0">
              <a:solidFill>
                <a:srgbClr val="FF0000"/>
              </a:solidFill>
            </a:endParaRPr>
          </a:p>
          <a:p>
            <a:r>
              <a:rPr lang="en-US" dirty="0"/>
              <a:t>Invasive species</a:t>
            </a:r>
          </a:p>
          <a:p>
            <a:r>
              <a:rPr lang="en-US" dirty="0"/>
              <a:t>Overexploitation</a:t>
            </a:r>
          </a:p>
        </p:txBody>
      </p:sp>
      <p:pic>
        <p:nvPicPr>
          <p:cNvPr id="4" name="Picture 3"/>
          <p:cNvPicPr>
            <a:picLocks noChangeAspect="1"/>
          </p:cNvPicPr>
          <p:nvPr/>
        </p:nvPicPr>
        <p:blipFill>
          <a:blip r:embed="rId2"/>
          <a:stretch>
            <a:fillRect/>
          </a:stretch>
        </p:blipFill>
        <p:spPr>
          <a:xfrm>
            <a:off x="1981200" y="3733800"/>
            <a:ext cx="8001000" cy="3060700"/>
          </a:xfrm>
          <a:prstGeom prst="rect">
            <a:avLst/>
          </a:prstGeom>
        </p:spPr>
      </p:pic>
      <p:pic>
        <p:nvPicPr>
          <p:cNvPr id="5" name="Content Placeholder 4" descr="polarbear.jpg"/>
          <p:cNvPicPr>
            <a:picLocks noChangeAspect="1"/>
          </p:cNvPicPr>
          <p:nvPr/>
        </p:nvPicPr>
        <p:blipFill>
          <a:blip r:embed="rId3">
            <a:extLst>
              <a:ext uri="{28A0092B-C50C-407E-A947-70E740481C1C}">
                <a14:useLocalDpi xmlns:a14="http://schemas.microsoft.com/office/drawing/2010/main" val="0"/>
              </a:ext>
            </a:extLst>
          </a:blip>
          <a:srcRect l="8630" r="8630"/>
          <a:stretch>
            <a:fillRect/>
          </a:stretch>
        </p:blipFill>
        <p:spPr>
          <a:xfrm>
            <a:off x="5105400" y="943334"/>
            <a:ext cx="2286000" cy="2561866"/>
          </a:xfrm>
          <a:prstGeom prst="rect">
            <a:avLst/>
          </a:prstGeom>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761" y="943334"/>
            <a:ext cx="2590800"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539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Grp="1"/>
          </p:cNvSpPr>
          <p:nvPr>
            <p:ph type="title"/>
          </p:nvPr>
        </p:nvSpPr>
        <p:spPr>
          <a:xfrm>
            <a:off x="2822401" y="131020"/>
            <a:ext cx="4700803" cy="535526"/>
          </a:xfrm>
          <a:prstGeom prst="rect">
            <a:avLst/>
          </a:prstGeom>
          <a:solidFill>
            <a:srgbClr val="92D050"/>
          </a:solidFill>
          <a:ln>
            <a:noFill/>
          </a:ln>
          <a:effectLst/>
        </p:spPr>
        <p:txBody>
          <a:bodyPr rot="0" spcFirstLastPara="0" vert="horz" wrap="square" lIns="51435" tIns="25718" rIns="51435" bIns="25718" numCol="1" spcCol="0" rtlCol="0" fromWordArt="0" anchor="t" anchorCtr="0" forceAA="0" compatLnSpc="1">
            <a:prstTxWarp prst="textNoShape">
              <a:avLst/>
            </a:prstTxWarp>
            <a:noAutofit/>
          </a:bodyPr>
          <a:lstStyle/>
          <a:p>
            <a:pPr algn="ctr">
              <a:spcBef>
                <a:spcPts val="0"/>
              </a:spcBef>
            </a:pPr>
            <a:r>
              <a:rPr lang="en-US" sz="2700" dirty="0">
                <a:solidFill>
                  <a:srgbClr val="FFFFFF"/>
                </a:solidFill>
                <a:latin typeface="Calibri" charset="0"/>
                <a:ea typeface="Calibri" charset="0"/>
                <a:cs typeface="Times New Roman" charset="0"/>
              </a:rPr>
              <a:t>Carbon footprint </a:t>
            </a:r>
            <a:r>
              <a:rPr lang="en-US" sz="1463" dirty="0">
                <a:solidFill>
                  <a:srgbClr val="FFFFFF"/>
                </a:solidFill>
                <a:latin typeface="Calibri" charset="0"/>
                <a:ea typeface="Calibri" charset="0"/>
                <a:cs typeface="Times New Roman" charset="0"/>
              </a:rPr>
              <a:t>of our</a:t>
            </a:r>
            <a:r>
              <a:rPr lang="en-US" sz="1013" dirty="0">
                <a:solidFill>
                  <a:srgbClr val="FFFFFF"/>
                </a:solidFill>
                <a:latin typeface="Calibri" charset="0"/>
                <a:ea typeface="Calibri" charset="0"/>
                <a:cs typeface="Times New Roman" charset="0"/>
              </a:rPr>
              <a:t> </a:t>
            </a:r>
            <a:r>
              <a:rPr lang="en-US" sz="2700" dirty="0">
                <a:solidFill>
                  <a:srgbClr val="FFFFFF"/>
                </a:solidFill>
                <a:latin typeface="Calibri" charset="0"/>
                <a:ea typeface="Calibri" charset="0"/>
                <a:cs typeface="Times New Roman" charset="0"/>
              </a:rPr>
              <a:t>Food</a:t>
            </a:r>
            <a:endParaRPr lang="en-US" sz="675" dirty="0">
              <a:latin typeface="Calibri" charset="0"/>
              <a:ea typeface="Calibri" charset="0"/>
              <a:cs typeface="Times New Roman" charset="0"/>
            </a:endParaRPr>
          </a:p>
        </p:txBody>
      </p:sp>
      <p:sp>
        <p:nvSpPr>
          <p:cNvPr id="6" name="TextBox 5"/>
          <p:cNvSpPr txBox="1"/>
          <p:nvPr/>
        </p:nvSpPr>
        <p:spPr>
          <a:xfrm>
            <a:off x="2822401" y="6357706"/>
            <a:ext cx="6072404" cy="307777"/>
          </a:xfrm>
          <a:prstGeom prst="rect">
            <a:avLst/>
          </a:prstGeom>
          <a:noFill/>
        </p:spPr>
        <p:txBody>
          <a:bodyPr wrap="square" rtlCol="0">
            <a:spAutoFit/>
          </a:bodyPr>
          <a:lstStyle/>
          <a:p>
            <a:r>
              <a:rPr lang="en-US" sz="1400" dirty="0"/>
              <a:t>Source for data: Heller and </a:t>
            </a:r>
            <a:r>
              <a:rPr lang="en-US" sz="1400" dirty="0" err="1"/>
              <a:t>Keoleian</a:t>
            </a:r>
            <a:r>
              <a:rPr lang="en-US" sz="1400" dirty="0"/>
              <a:t>, 2014 and USDA Food Composition Database</a:t>
            </a:r>
          </a:p>
        </p:txBody>
      </p:sp>
      <p:graphicFrame>
        <p:nvGraphicFramePr>
          <p:cNvPr id="7" name="Chart 6"/>
          <p:cNvGraphicFramePr>
            <a:graphicFrameLocks/>
          </p:cNvGraphicFramePr>
          <p:nvPr>
            <p:extLst>
              <p:ext uri="{D42A27DB-BD31-4B8C-83A1-F6EECF244321}">
                <p14:modId xmlns:p14="http://schemas.microsoft.com/office/powerpoint/2010/main" val="1527348216"/>
              </p:ext>
            </p:extLst>
          </p:nvPr>
        </p:nvGraphicFramePr>
        <p:xfrm>
          <a:off x="2071688" y="666546"/>
          <a:ext cx="7212599" cy="56601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10"/>
          <p:cNvSpPr txBox="1"/>
          <p:nvPr/>
        </p:nvSpPr>
        <p:spPr>
          <a:xfrm>
            <a:off x="4339816" y="2456781"/>
            <a:ext cx="3512368" cy="19444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a:spcBef>
                <a:spcPts val="0"/>
              </a:spcBef>
              <a:spcAft>
                <a:spcPts val="0"/>
              </a:spcAft>
            </a:pPr>
            <a:r>
              <a:rPr lang="en-US" sz="2800" dirty="0">
                <a:effectLst/>
                <a:latin typeface="Chalkboard" charset="0"/>
                <a:ea typeface="Calibri" charset="0"/>
                <a:cs typeface="Times New Roman" charset="0"/>
              </a:rPr>
              <a:t>Foods vary in the amount of greenhouse gas emissions embodied in their production.</a:t>
            </a:r>
            <a:endParaRPr lang="en-US" sz="2800" dirty="0">
              <a:effectLst/>
              <a:ea typeface="Calibri" charset="0"/>
              <a:cs typeface="Times New Roman" charset="0"/>
            </a:endParaRPr>
          </a:p>
        </p:txBody>
      </p:sp>
    </p:spTree>
    <p:extLst>
      <p:ext uri="{BB962C8B-B14F-4D97-AF65-F5344CB8AC3E}">
        <p14:creationId xmlns:p14="http://schemas.microsoft.com/office/powerpoint/2010/main" val="38700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754086" y="0"/>
            <a:ext cx="9089573" cy="6366302"/>
          </a:xfrm>
          <a:prstGeom prst="rect">
            <a:avLst/>
          </a:prstGeom>
          <a:noFill/>
          <a:ln>
            <a:noFill/>
          </a:ln>
          <a:extLst>
            <a:ext uri="{909E8E84-426E-40dd-AFC4-6F175D3DCCD1}">
              <a14:hiddenFill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a:solidFill>
                  <a:srgbClr val="FFFFFF"/>
                </a:solidFill>
              </a14:hiddenFill>
            </a:ext>
            <a:ext uri="{91240B29-F687-4f45-9708-019B960494DF}">
              <a14:hiddenLine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4="http://schemas.microsoft.com/office/drawing/2010/main" xmlns="" xmlns:w="http://schemas.openxmlformats.org/wordprocessingml/2006/main" xmlns:w10="urn:schemas-microsoft-com:office:word" xmlns:v="urn:schemas-microsoft-com:vml" xmlns:o="urn:schemas-microsoft-com:office:office" xmlns:lc="http://schemas.openxmlformats.org/drawingml/2006/lockedCanvas" w="9525">
                <a:solidFill>
                  <a:srgbClr val="000000"/>
                </a:solidFill>
                <a:miter lim="800000"/>
                <a:headEnd/>
                <a:tailEnd/>
              </a14:hiddenLine>
            </a:ext>
          </a:extLst>
        </p:spPr>
      </p:pic>
      <p:sp>
        <p:nvSpPr>
          <p:cNvPr id="8" name="Text Box 6"/>
          <p:cNvSpPr txBox="1">
            <a:spLocks/>
          </p:cNvSpPr>
          <p:nvPr/>
        </p:nvSpPr>
        <p:spPr>
          <a:xfrm>
            <a:off x="575998" y="575102"/>
            <a:ext cx="3146917" cy="2761840"/>
          </a:xfrm>
          <a:prstGeom prst="rect">
            <a:avLst/>
          </a:prstGeom>
          <a:solidFill>
            <a:srgbClr val="9A9CF0"/>
          </a:solidFill>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2400" dirty="0">
                <a:solidFill>
                  <a:srgbClr val="FFFFFF"/>
                </a:solidFill>
                <a:ea typeface="Calibri" charset="0"/>
                <a:cs typeface="Times New Roman" charset="0"/>
              </a:rPr>
              <a:t>In the 2009 Planetary Boundaries, </a:t>
            </a:r>
            <a:r>
              <a:rPr lang="en-US" sz="2400">
                <a:solidFill>
                  <a:srgbClr val="FFFFFF"/>
                </a:solidFill>
                <a:ea typeface="Calibri" charset="0"/>
                <a:cs typeface="Times New Roman" charset="0"/>
              </a:rPr>
              <a:t>we were already </a:t>
            </a:r>
            <a:r>
              <a:rPr lang="en-US" sz="2400" dirty="0">
                <a:solidFill>
                  <a:srgbClr val="FFFFFF"/>
                </a:solidFill>
                <a:ea typeface="Calibri" charset="0"/>
                <a:cs typeface="Times New Roman" charset="0"/>
              </a:rPr>
              <a:t>exceeding global sustainability limits for climate change, nitrogen cycling, and </a:t>
            </a:r>
            <a:r>
              <a:rPr lang="en-US" sz="2400" dirty="0">
                <a:solidFill>
                  <a:srgbClr val="FF0000"/>
                </a:solidFill>
                <a:ea typeface="Calibri" charset="0"/>
                <a:cs typeface="Times New Roman" charset="0"/>
              </a:rPr>
              <a:t>biodiversity loss</a:t>
            </a:r>
            <a:r>
              <a:rPr lang="en-US" sz="2400" dirty="0">
                <a:solidFill>
                  <a:srgbClr val="FFFFFF"/>
                </a:solidFill>
                <a:ea typeface="Calibri" charset="0"/>
                <a:cs typeface="Times New Roman" charset="0"/>
              </a:rPr>
              <a:t>.</a:t>
            </a:r>
            <a:endParaRPr lang="en-US" sz="2400" dirty="0">
              <a:ea typeface="Calibri" charset="0"/>
              <a:cs typeface="Times New Roman" charset="0"/>
            </a:endParaRPr>
          </a:p>
          <a:p>
            <a:pPr>
              <a:spcBef>
                <a:spcPts val="0"/>
              </a:spcBef>
            </a:pPr>
            <a:r>
              <a:rPr lang="en-US" sz="2400" dirty="0">
                <a:ea typeface="Calibri" charset="0"/>
                <a:cs typeface="Times New Roman" charset="0"/>
              </a:rPr>
              <a:t> </a:t>
            </a:r>
          </a:p>
        </p:txBody>
      </p:sp>
      <p:sp>
        <p:nvSpPr>
          <p:cNvPr id="9" name="TextBox 8"/>
          <p:cNvSpPr txBox="1"/>
          <p:nvPr/>
        </p:nvSpPr>
        <p:spPr>
          <a:xfrm>
            <a:off x="1600201" y="6366302"/>
            <a:ext cx="4473439" cy="415498"/>
          </a:xfrm>
          <a:prstGeom prst="rect">
            <a:avLst/>
          </a:prstGeom>
          <a:solidFill>
            <a:schemeClr val="bg1"/>
          </a:solidFill>
        </p:spPr>
        <p:txBody>
          <a:bodyPr wrap="square" rtlCol="0">
            <a:spAutoFit/>
          </a:bodyPr>
          <a:lstStyle/>
          <a:p>
            <a:r>
              <a:rPr lang="en-US" sz="2100" dirty="0"/>
              <a:t>Source: </a:t>
            </a:r>
            <a:r>
              <a:rPr lang="en-US" sz="2100" dirty="0" err="1"/>
              <a:t>Rockstrom</a:t>
            </a:r>
            <a:r>
              <a:rPr lang="en-US" sz="2100" dirty="0"/>
              <a:t> et al, Nature, 2009</a:t>
            </a:r>
          </a:p>
        </p:txBody>
      </p:sp>
    </p:spTree>
    <p:extLst>
      <p:ext uri="{BB962C8B-B14F-4D97-AF65-F5344CB8AC3E}">
        <p14:creationId xmlns:p14="http://schemas.microsoft.com/office/powerpoint/2010/main" val="1868905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8136" y="247651"/>
            <a:ext cx="9362895" cy="5953124"/>
          </a:xfrm>
          <a:prstGeom prst="rect">
            <a:avLst/>
          </a:prstGeom>
        </p:spPr>
      </p:pic>
    </p:spTree>
    <p:extLst>
      <p:ext uri="{BB962C8B-B14F-4D97-AF65-F5344CB8AC3E}">
        <p14:creationId xmlns:p14="http://schemas.microsoft.com/office/powerpoint/2010/main" val="9311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395" y="448638"/>
            <a:ext cx="8849528" cy="1075362"/>
          </a:xfrm>
        </p:spPr>
        <p:txBody>
          <a:bodyPr>
            <a:normAutofit fontScale="90000"/>
          </a:bodyPr>
          <a:lstStyle/>
          <a:p>
            <a:pPr algn="ctr"/>
            <a:r>
              <a:rPr lang="en-US" dirty="0"/>
              <a:t>Even pasture-raised cattle release high levels of greenhouse gases through belching methane</a:t>
            </a:r>
          </a:p>
        </p:txBody>
      </p:sp>
      <p:pic>
        <p:nvPicPr>
          <p:cNvPr id="4" name="Content Placeholder 3"/>
          <p:cNvPicPr>
            <a:picLocks noGrp="1" noChangeAspect="1"/>
          </p:cNvPicPr>
          <p:nvPr>
            <p:ph idx="1"/>
          </p:nvPr>
        </p:nvPicPr>
        <p:blipFill>
          <a:blip r:embed="rId2"/>
          <a:srcRect t="8490" b="8490"/>
          <a:stretch>
            <a:fillRect/>
          </a:stretch>
        </p:blipFill>
        <p:spPr>
          <a:xfrm>
            <a:off x="2895601" y="2590800"/>
            <a:ext cx="5876405" cy="3204296"/>
          </a:xfrm>
        </p:spPr>
      </p:pic>
    </p:spTree>
    <p:extLst>
      <p:ext uri="{BB962C8B-B14F-4D97-AF65-F5344CB8AC3E}">
        <p14:creationId xmlns:p14="http://schemas.microsoft.com/office/powerpoint/2010/main" val="1884028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pic>
        <p:nvPicPr>
          <p:cNvPr id="4" name="Content Placeholder 3"/>
          <p:cNvPicPr>
            <a:picLocks noGrp="1" noChangeAspect="1"/>
          </p:cNvPicPr>
          <p:nvPr>
            <p:ph idx="1"/>
          </p:nvPr>
        </p:nvPicPr>
        <p:blipFill>
          <a:blip r:embed="rId2"/>
          <a:stretch>
            <a:fillRect/>
          </a:stretch>
        </p:blipFill>
        <p:spPr>
          <a:xfrm>
            <a:off x="838200" y="2976563"/>
            <a:ext cx="10022162" cy="3536156"/>
          </a:xfrm>
          <a:prstGeom prst="rect">
            <a:avLst/>
          </a:prstGeom>
        </p:spPr>
      </p:pic>
      <p:sp>
        <p:nvSpPr>
          <p:cNvPr id="5" name="TextBox 4"/>
          <p:cNvSpPr txBox="1"/>
          <p:nvPr/>
        </p:nvSpPr>
        <p:spPr>
          <a:xfrm>
            <a:off x="838200" y="1709738"/>
            <a:ext cx="11203644" cy="523220"/>
          </a:xfrm>
          <a:prstGeom prst="rect">
            <a:avLst/>
          </a:prstGeom>
          <a:noFill/>
        </p:spPr>
        <p:txBody>
          <a:bodyPr wrap="none" rtlCol="0">
            <a:spAutoFit/>
          </a:bodyPr>
          <a:lstStyle/>
          <a:p>
            <a:r>
              <a:rPr lang="en-US" sz="2800" dirty="0"/>
              <a:t>What are some of the most critical facts/concepts in the </a:t>
            </a:r>
            <a:r>
              <a:rPr lang="en-US" sz="2800" dirty="0" err="1"/>
              <a:t>Machovina</a:t>
            </a:r>
            <a:r>
              <a:rPr lang="en-US" sz="2800" dirty="0"/>
              <a:t> article?</a:t>
            </a:r>
          </a:p>
        </p:txBody>
      </p:sp>
    </p:spTree>
    <p:extLst>
      <p:ext uri="{BB962C8B-B14F-4D97-AF65-F5344CB8AC3E}">
        <p14:creationId xmlns:p14="http://schemas.microsoft.com/office/powerpoint/2010/main" val="807660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from </a:t>
            </a:r>
            <a:r>
              <a:rPr lang="en-US" dirty="0" err="1"/>
              <a:t>Machovina</a:t>
            </a:r>
            <a:r>
              <a:rPr lang="en-US" dirty="0"/>
              <a:t> et al.</a:t>
            </a:r>
          </a:p>
        </p:txBody>
      </p:sp>
      <p:sp>
        <p:nvSpPr>
          <p:cNvPr id="3" name="Content Placeholder 2"/>
          <p:cNvSpPr>
            <a:spLocks noGrp="1"/>
          </p:cNvSpPr>
          <p:nvPr>
            <p:ph idx="1"/>
          </p:nvPr>
        </p:nvSpPr>
        <p:spPr/>
        <p:txBody>
          <a:bodyPr/>
          <a:lstStyle/>
          <a:p>
            <a:r>
              <a:rPr lang="en-US" dirty="0"/>
              <a:t>“Livestock is the single largest driver of habitat loss.”</a:t>
            </a:r>
          </a:p>
          <a:p>
            <a:r>
              <a:rPr lang="en-US" dirty="0"/>
              <a:t>“Both livestock and feedstock production are increasing in developing tropical countries where the majority of biological diversity resides.”</a:t>
            </a:r>
          </a:p>
          <a:p>
            <a:r>
              <a:rPr lang="en-US" dirty="0"/>
              <a:t>“The projected land base required by 2050 to support livestock production in several </a:t>
            </a:r>
            <a:r>
              <a:rPr lang="en-US" dirty="0" err="1"/>
              <a:t>megadiverse</a:t>
            </a:r>
            <a:r>
              <a:rPr lang="en-US" dirty="0"/>
              <a:t> countries exceeds 30–50% of their current agricultural areas.” </a:t>
            </a:r>
          </a:p>
          <a:p>
            <a:r>
              <a:rPr lang="en-US" dirty="0"/>
              <a:t>“Livestock production is also a leading cause of climate change, soil loss, water and nutrient pollution, and decreases of apex predators and wild herbivores, compounding pressures on </a:t>
            </a:r>
            <a:r>
              <a:rPr lang="en-US" dirty="0" err="1"/>
              <a:t>ecosys</a:t>
            </a:r>
            <a:r>
              <a:rPr lang="en-US" dirty="0"/>
              <a:t>- </a:t>
            </a:r>
            <a:r>
              <a:rPr lang="en-US" dirty="0" err="1"/>
              <a:t>tems</a:t>
            </a:r>
            <a:r>
              <a:rPr lang="en-US" dirty="0"/>
              <a:t> and biodiversity.”</a:t>
            </a:r>
          </a:p>
          <a:p>
            <a:endParaRPr lang="en-US" dirty="0"/>
          </a:p>
        </p:txBody>
      </p:sp>
    </p:spTree>
    <p:extLst>
      <p:ext uri="{BB962C8B-B14F-4D97-AF65-F5344CB8AC3E}">
        <p14:creationId xmlns:p14="http://schemas.microsoft.com/office/powerpoint/2010/main" val="97470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from </a:t>
            </a:r>
            <a:r>
              <a:rPr lang="en-US" dirty="0" err="1"/>
              <a:t>Machovina</a:t>
            </a:r>
            <a:r>
              <a:rPr lang="en-US" dirty="0"/>
              <a:t> et al.</a:t>
            </a:r>
          </a:p>
        </p:txBody>
      </p:sp>
      <p:sp>
        <p:nvSpPr>
          <p:cNvPr id="3" name="Content Placeholder 2"/>
          <p:cNvSpPr>
            <a:spLocks noGrp="1"/>
          </p:cNvSpPr>
          <p:nvPr>
            <p:ph idx="1"/>
          </p:nvPr>
        </p:nvSpPr>
        <p:spPr/>
        <p:txBody>
          <a:bodyPr>
            <a:normAutofit/>
          </a:bodyPr>
          <a:lstStyle/>
          <a:p>
            <a:r>
              <a:rPr lang="en-US" dirty="0"/>
              <a:t>“…livestock production, including feed production, accounts for approximately three-quarters of all agricultural land and nearly one-third of the ice-free land surface of the planet, making it the single largest anthropogenic land use type (</a:t>
            </a:r>
            <a:r>
              <a:rPr lang="en-US" dirty="0" err="1"/>
              <a:t>Steinfeld</a:t>
            </a:r>
            <a:r>
              <a:rPr lang="en-US" dirty="0"/>
              <a:t> et al., 2006a).”</a:t>
            </a:r>
          </a:p>
          <a:p>
            <a:r>
              <a:rPr lang="en-US" dirty="0"/>
              <a:t>livestock production “is likely the leading cause of modern species extinctions, since it is not only the major driver of deforestation but also a principle driver of land degradation, pollution, climate change, overfishing, sedimentation of coastal areas, facilitation of invasions by alien species, (</a:t>
            </a:r>
            <a:r>
              <a:rPr lang="en-US" dirty="0" err="1"/>
              <a:t>Steinfeld</a:t>
            </a:r>
            <a:r>
              <a:rPr lang="en-US" dirty="0"/>
              <a:t> et al., 2006a) and loss of wild carnivores (Ripple et al., 2014a) and wild herbivores (Ripple et al., 2015)” </a:t>
            </a:r>
          </a:p>
          <a:p>
            <a:endParaRPr lang="en-US" dirty="0"/>
          </a:p>
        </p:txBody>
      </p:sp>
    </p:spTree>
    <p:extLst>
      <p:ext uri="{BB962C8B-B14F-4D97-AF65-F5344CB8AC3E}">
        <p14:creationId xmlns:p14="http://schemas.microsoft.com/office/powerpoint/2010/main" val="2108867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from </a:t>
            </a:r>
            <a:r>
              <a:rPr lang="en-US" dirty="0" err="1"/>
              <a:t>Machovina</a:t>
            </a:r>
            <a:r>
              <a:rPr lang="en-US" dirty="0"/>
              <a:t> et al.</a:t>
            </a:r>
          </a:p>
        </p:txBody>
      </p:sp>
      <p:sp>
        <p:nvSpPr>
          <p:cNvPr id="3" name="Content Placeholder 2"/>
          <p:cNvSpPr>
            <a:spLocks noGrp="1"/>
          </p:cNvSpPr>
          <p:nvPr>
            <p:ph idx="1"/>
          </p:nvPr>
        </p:nvSpPr>
        <p:spPr/>
        <p:txBody>
          <a:bodyPr>
            <a:normAutofit/>
          </a:bodyPr>
          <a:lstStyle/>
          <a:p>
            <a:r>
              <a:rPr lang="en-US" dirty="0"/>
              <a:t>“Over three- quarters of all deforested lands in the region have been converted to livestock pasture and </a:t>
            </a:r>
            <a:r>
              <a:rPr lang="en-US" dirty="0" err="1"/>
              <a:t>feedcrop</a:t>
            </a:r>
            <a:r>
              <a:rPr lang="en-US" dirty="0"/>
              <a:t> production for domestic and international markets (</a:t>
            </a:r>
            <a:r>
              <a:rPr lang="en-US" dirty="0" err="1"/>
              <a:t>Nepstad</a:t>
            </a:r>
            <a:r>
              <a:rPr lang="en-US" dirty="0"/>
              <a:t> et al., 2006; </a:t>
            </a:r>
            <a:r>
              <a:rPr lang="en-US" dirty="0" err="1"/>
              <a:t>Nepstad</a:t>
            </a:r>
            <a:r>
              <a:rPr lang="en-US" dirty="0"/>
              <a:t> et al., 2008; Walker et al., 2009).”</a:t>
            </a:r>
          </a:p>
          <a:p>
            <a:r>
              <a:rPr lang="en-US" dirty="0"/>
              <a:t>“Rising worldwide demands for meat, </a:t>
            </a:r>
            <a:r>
              <a:rPr lang="en-US" dirty="0" err="1"/>
              <a:t>feedcrops</a:t>
            </a:r>
            <a:r>
              <a:rPr lang="en-US" dirty="0"/>
              <a:t>, and biofuel are driving rapid agro-industrial expansion into Amazon forest regions (</a:t>
            </a:r>
            <a:r>
              <a:rPr lang="en-US" dirty="0" err="1"/>
              <a:t>Nepstad</a:t>
            </a:r>
            <a:r>
              <a:rPr lang="en-US" dirty="0"/>
              <a:t> et al., 2008).”</a:t>
            </a:r>
          </a:p>
          <a:p>
            <a:r>
              <a:rPr lang="en-US" dirty="0"/>
              <a:t>“</a:t>
            </a:r>
            <a:r>
              <a:rPr lang="en-US" dirty="0" err="1"/>
              <a:t>Feedcrop</a:t>
            </a:r>
            <a:r>
              <a:rPr lang="en-US" dirty="0"/>
              <a:t> production as well as pasture is projected to continue expanding in the Amazon (Masuda and Goldsmith, 2009).”</a:t>
            </a:r>
          </a:p>
          <a:p>
            <a:endParaRPr lang="en-US" dirty="0"/>
          </a:p>
          <a:p>
            <a:endParaRPr lang="en-US" dirty="0"/>
          </a:p>
        </p:txBody>
      </p:sp>
    </p:spTree>
    <p:extLst>
      <p:ext uri="{BB962C8B-B14F-4D97-AF65-F5344CB8AC3E}">
        <p14:creationId xmlns:p14="http://schemas.microsoft.com/office/powerpoint/2010/main" val="1338461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from </a:t>
            </a:r>
            <a:r>
              <a:rPr lang="en-US" dirty="0" err="1"/>
              <a:t>Machovina</a:t>
            </a:r>
            <a:r>
              <a:rPr lang="en-US" dirty="0"/>
              <a:t> et al.</a:t>
            </a:r>
          </a:p>
        </p:txBody>
      </p:sp>
      <p:sp>
        <p:nvSpPr>
          <p:cNvPr id="3" name="Content Placeholder 2"/>
          <p:cNvSpPr>
            <a:spLocks noGrp="1"/>
          </p:cNvSpPr>
          <p:nvPr>
            <p:ph idx="1"/>
          </p:nvPr>
        </p:nvSpPr>
        <p:spPr/>
        <p:txBody>
          <a:bodyPr>
            <a:normAutofit/>
          </a:bodyPr>
          <a:lstStyle/>
          <a:p>
            <a:r>
              <a:rPr lang="en-US" dirty="0"/>
              <a:t>“Across global ecosystems, twenty-five biodiversity hotspots have been identified (Myers et al., 2000) that collectively contain as endemics approximately 44% of the world's plants and 35% of terrestrial vertebrates in an area that formerly covered only about 12% of the land surface of the planet. Due to human activities, the total extent of these hotspots has been reduced by nearly 90% of the original size — meaning that this wealth of biodiversity is now restricted to only b2% of Earth's land surface (Myers et al., 2000). </a:t>
            </a:r>
          </a:p>
          <a:p>
            <a:endParaRPr lang="en-US" dirty="0"/>
          </a:p>
          <a:p>
            <a:endParaRPr lang="en-US" dirty="0"/>
          </a:p>
        </p:txBody>
      </p:sp>
    </p:spTree>
    <p:extLst>
      <p:ext uri="{BB962C8B-B14F-4D97-AF65-F5344CB8AC3E}">
        <p14:creationId xmlns:p14="http://schemas.microsoft.com/office/powerpoint/2010/main" val="1841982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from </a:t>
            </a:r>
            <a:r>
              <a:rPr lang="en-US" dirty="0" err="1"/>
              <a:t>Machovina</a:t>
            </a:r>
            <a:r>
              <a:rPr lang="en-US" dirty="0"/>
              <a:t> et al.</a:t>
            </a:r>
          </a:p>
        </p:txBody>
      </p:sp>
      <p:sp>
        <p:nvSpPr>
          <p:cNvPr id="3" name="Content Placeholder 2"/>
          <p:cNvSpPr>
            <a:spLocks noGrp="1"/>
          </p:cNvSpPr>
          <p:nvPr>
            <p:ph idx="1"/>
          </p:nvPr>
        </p:nvSpPr>
        <p:spPr/>
        <p:txBody>
          <a:bodyPr>
            <a:normAutofit/>
          </a:bodyPr>
          <a:lstStyle/>
          <a:p>
            <a:r>
              <a:rPr lang="en-US" dirty="0"/>
              <a:t>“Given current trends, the extent of land area converted to agriculture to meet growing global food demands is predicted to increase by approximately 18% from 2000 to 2050. This equates to a loss of 1,000,000,000 ha of natural habitats — an area larger than the USA (</a:t>
            </a:r>
            <a:r>
              <a:rPr lang="en-US" dirty="0" err="1"/>
              <a:t>Tilman</a:t>
            </a:r>
            <a:r>
              <a:rPr lang="en-US" dirty="0"/>
              <a:t> et al. 2001)</a:t>
            </a:r>
          </a:p>
          <a:p>
            <a:endParaRPr lang="en-US" dirty="0"/>
          </a:p>
          <a:p>
            <a:endParaRPr lang="en-US" dirty="0"/>
          </a:p>
        </p:txBody>
      </p:sp>
    </p:spTree>
    <p:extLst>
      <p:ext uri="{BB962C8B-B14F-4D97-AF65-F5344CB8AC3E}">
        <p14:creationId xmlns:p14="http://schemas.microsoft.com/office/powerpoint/2010/main" val="43792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Infographic Activity</a:t>
            </a:r>
          </a:p>
        </p:txBody>
      </p:sp>
      <p:sp>
        <p:nvSpPr>
          <p:cNvPr id="3" name="Content Placeholder 2"/>
          <p:cNvSpPr>
            <a:spLocks noGrp="1"/>
          </p:cNvSpPr>
          <p:nvPr>
            <p:ph idx="1"/>
          </p:nvPr>
        </p:nvSpPr>
        <p:spPr/>
        <p:txBody>
          <a:bodyPr>
            <a:normAutofit lnSpcReduction="10000"/>
          </a:bodyPr>
          <a:lstStyle/>
          <a:p>
            <a:r>
              <a:rPr lang="en-US" dirty="0"/>
              <a:t>Use the </a:t>
            </a:r>
            <a:r>
              <a:rPr lang="en-US" dirty="0" err="1"/>
              <a:t>Powerpoint</a:t>
            </a:r>
            <a:r>
              <a:rPr lang="en-US" dirty="0"/>
              <a:t> slides as templates, or just sketch, an infographic that will convey one of the concepts in today’s class that is most moving to you.</a:t>
            </a:r>
          </a:p>
          <a:p>
            <a:r>
              <a:rPr lang="en-US" dirty="0"/>
              <a:t>In the notes section, please write a caption that could be used for a blog or Instagram post.</a:t>
            </a:r>
          </a:p>
          <a:p>
            <a:r>
              <a:rPr lang="en-US" dirty="0"/>
              <a:t>Include all of the members of your group by name.</a:t>
            </a:r>
          </a:p>
          <a:p>
            <a:r>
              <a:rPr lang="en-US" dirty="0"/>
              <a:t>Indicate if you would be interested in having a version of your Infographic posted on meals4planet.org and/or the @meals4planet Instagram feed.</a:t>
            </a:r>
          </a:p>
          <a:p>
            <a:r>
              <a:rPr lang="en-US" dirty="0"/>
              <a:t>Eat for the Planet @</a:t>
            </a:r>
            <a:r>
              <a:rPr lang="en-US" dirty="0" err="1"/>
              <a:t>eftp.co</a:t>
            </a:r>
            <a:r>
              <a:rPr lang="en-US" dirty="0"/>
              <a:t> has a lot of great infographics.</a:t>
            </a:r>
          </a:p>
        </p:txBody>
      </p:sp>
    </p:spTree>
    <p:extLst>
      <p:ext uri="{BB962C8B-B14F-4D97-AF65-F5344CB8AC3E}">
        <p14:creationId xmlns:p14="http://schemas.microsoft.com/office/powerpoint/2010/main" val="983115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als 4 The Pl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24" y="66909"/>
            <a:ext cx="1594079" cy="920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54557" y="6487454"/>
            <a:ext cx="3404586" cy="369332"/>
          </a:xfrm>
          <a:prstGeom prst="rect">
            <a:avLst/>
          </a:prstGeom>
        </p:spPr>
        <p:txBody>
          <a:bodyPr wrap="none">
            <a:spAutoFit/>
          </a:bodyPr>
          <a:lstStyle/>
          <a:p>
            <a:pPr>
              <a:defRPr/>
            </a:pPr>
            <a:r>
              <a:rPr lang="en-US"/>
              <a:t>@meals4planet, meals4planet.org</a:t>
            </a:r>
            <a:endParaRPr lang="en-US"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3168984" y="3810562"/>
            <a:ext cx="1561367" cy="1352162"/>
          </a:xfrm>
          <a:prstGeom prst="rect">
            <a:avLst/>
          </a:prstGeom>
        </p:spPr>
      </p:pic>
      <p:sp>
        <p:nvSpPr>
          <p:cNvPr id="16" name="TextBox 15"/>
          <p:cNvSpPr txBox="1"/>
          <p:nvPr/>
        </p:nvSpPr>
        <p:spPr>
          <a:xfrm>
            <a:off x="2750852" y="5685236"/>
            <a:ext cx="6708291" cy="1077218"/>
          </a:xfrm>
          <a:prstGeom prst="rect">
            <a:avLst/>
          </a:prstGeom>
          <a:noFill/>
        </p:spPr>
        <p:txBody>
          <a:bodyPr wrap="square" rtlCol="0">
            <a:spAutoFit/>
          </a:bodyPr>
          <a:lstStyle/>
          <a:p>
            <a:r>
              <a:rPr lang="en-US" sz="2000" dirty="0"/>
              <a:t>Selected sources: Casey et al., 2013</a:t>
            </a:r>
            <a:r>
              <a:rPr lang="en-US" sz="2000"/>
              <a:t>; van </a:t>
            </a:r>
            <a:r>
              <a:rPr lang="en-US" sz="2000" dirty="0" err="1"/>
              <a:t>Dijk</a:t>
            </a:r>
            <a:r>
              <a:rPr lang="en-US" sz="2000" dirty="0"/>
              <a:t> et al. 2016; Carrel et al., 2014; </a:t>
            </a:r>
            <a:r>
              <a:rPr lang="en-US" sz="2000" dirty="0" err="1"/>
              <a:t>Bisdorff</a:t>
            </a:r>
            <a:r>
              <a:rPr lang="en-US" sz="2000" dirty="0"/>
              <a:t> et al. 2012; and Feingold et al. 2012.</a:t>
            </a:r>
          </a:p>
          <a:p>
            <a:endParaRPr lang="en-US" sz="2400" dirty="0">
              <a:solidFill>
                <a:srgbClr val="00B050"/>
              </a:solidFill>
            </a:endParaRPr>
          </a:p>
        </p:txBody>
      </p:sp>
      <p:pic>
        <p:nvPicPr>
          <p:cNvPr id="18" name="Picture 17"/>
          <p:cNvPicPr>
            <a:picLocks noChangeAspect="1"/>
          </p:cNvPicPr>
          <p:nvPr/>
        </p:nvPicPr>
        <p:blipFill>
          <a:blip r:embed="rId5"/>
          <a:stretch>
            <a:fillRect/>
          </a:stretch>
        </p:blipFill>
        <p:spPr>
          <a:xfrm>
            <a:off x="2867216" y="2396640"/>
            <a:ext cx="1863135" cy="1251156"/>
          </a:xfrm>
          <a:prstGeom prst="rect">
            <a:avLst/>
          </a:prstGeom>
        </p:spPr>
      </p:pic>
      <p:pic>
        <p:nvPicPr>
          <p:cNvPr id="19" name="Picture 18"/>
          <p:cNvPicPr>
            <a:picLocks noChangeAspect="1"/>
          </p:cNvPicPr>
          <p:nvPr/>
        </p:nvPicPr>
        <p:blipFill>
          <a:blip r:embed="rId6"/>
          <a:stretch>
            <a:fillRect/>
          </a:stretch>
        </p:blipFill>
        <p:spPr>
          <a:xfrm>
            <a:off x="4816186" y="1891891"/>
            <a:ext cx="1148161" cy="1383440"/>
          </a:xfrm>
          <a:prstGeom prst="rect">
            <a:avLst/>
          </a:prstGeom>
        </p:spPr>
      </p:pic>
      <p:sp>
        <p:nvSpPr>
          <p:cNvPr id="20" name="Title 1"/>
          <p:cNvSpPr>
            <a:spLocks noGrp="1"/>
          </p:cNvSpPr>
          <p:nvPr>
            <p:ph type="title"/>
          </p:nvPr>
        </p:nvSpPr>
        <p:spPr>
          <a:xfrm>
            <a:off x="2867215" y="908280"/>
            <a:ext cx="5429876" cy="329581"/>
          </a:xfrm>
        </p:spPr>
        <p:txBody>
          <a:bodyPr>
            <a:noAutofit/>
          </a:bodyPr>
          <a:lstStyle/>
          <a:p>
            <a:r>
              <a:rPr lang="en-US" sz="4000" dirty="0"/>
              <a:t>Living in proximity to livestock and </a:t>
            </a:r>
            <a:r>
              <a:rPr lang="en-US" sz="4000" dirty="0" err="1"/>
              <a:t>manured</a:t>
            </a:r>
            <a:r>
              <a:rPr lang="en-US" sz="4000" dirty="0"/>
              <a:t> fields is associated with:</a:t>
            </a:r>
          </a:p>
        </p:txBody>
      </p:sp>
      <p:pic>
        <p:nvPicPr>
          <p:cNvPr id="22" name="Picture 21"/>
          <p:cNvPicPr>
            <a:picLocks noChangeAspect="1"/>
          </p:cNvPicPr>
          <p:nvPr/>
        </p:nvPicPr>
        <p:blipFill>
          <a:blip r:embed="rId6"/>
          <a:stretch>
            <a:fillRect/>
          </a:stretch>
        </p:blipFill>
        <p:spPr>
          <a:xfrm>
            <a:off x="4812995" y="4217662"/>
            <a:ext cx="1151353" cy="1387286"/>
          </a:xfrm>
          <a:prstGeom prst="rect">
            <a:avLst/>
          </a:prstGeom>
        </p:spPr>
      </p:pic>
      <p:pic>
        <p:nvPicPr>
          <p:cNvPr id="23" name="Picture 22"/>
          <p:cNvPicPr>
            <a:picLocks noChangeAspect="1"/>
          </p:cNvPicPr>
          <p:nvPr/>
        </p:nvPicPr>
        <p:blipFill>
          <a:blip r:embed="rId6"/>
          <a:stretch>
            <a:fillRect/>
          </a:stretch>
        </p:blipFill>
        <p:spPr>
          <a:xfrm>
            <a:off x="4812995" y="3002918"/>
            <a:ext cx="1151353" cy="1387286"/>
          </a:xfrm>
          <a:prstGeom prst="rect">
            <a:avLst/>
          </a:prstGeom>
        </p:spPr>
      </p:pic>
      <p:sp>
        <p:nvSpPr>
          <p:cNvPr id="24" name="TextBox 23"/>
          <p:cNvSpPr txBox="1"/>
          <p:nvPr/>
        </p:nvSpPr>
        <p:spPr>
          <a:xfrm>
            <a:off x="6227932" y="1869807"/>
            <a:ext cx="3057836" cy="4585871"/>
          </a:xfrm>
          <a:prstGeom prst="rect">
            <a:avLst/>
          </a:prstGeom>
          <a:noFill/>
        </p:spPr>
        <p:txBody>
          <a:bodyPr wrap="square" rtlCol="0">
            <a:spAutoFit/>
          </a:bodyPr>
          <a:lstStyle/>
          <a:p>
            <a:r>
              <a:rPr lang="en-US" sz="2800" b="1" dirty="0">
                <a:solidFill>
                  <a:srgbClr val="FF0000"/>
                </a:solidFill>
              </a:rPr>
              <a:t>Increased:</a:t>
            </a:r>
          </a:p>
          <a:p>
            <a:pPr marL="342900" indent="-342900">
              <a:buFont typeface="Arial" charset="0"/>
              <a:buChar char="•"/>
            </a:pPr>
            <a:r>
              <a:rPr lang="en-US" sz="2400" b="1" dirty="0">
                <a:solidFill>
                  <a:srgbClr val="FF0000"/>
                </a:solidFill>
              </a:rPr>
              <a:t>Exposure to antibiotic-resistant pathogens including MRSA</a:t>
            </a:r>
          </a:p>
          <a:p>
            <a:pPr marL="342900" indent="-342900">
              <a:buFont typeface="Arial" charset="0"/>
              <a:buChar char="•"/>
            </a:pPr>
            <a:r>
              <a:rPr lang="en-US" sz="2400" b="1" dirty="0">
                <a:solidFill>
                  <a:srgbClr val="FF0000"/>
                </a:solidFill>
              </a:rPr>
              <a:t>Skin infection</a:t>
            </a:r>
          </a:p>
          <a:p>
            <a:pPr marL="342900" indent="-342900">
              <a:buFont typeface="Arial" charset="0"/>
              <a:buChar char="•"/>
            </a:pPr>
            <a:r>
              <a:rPr lang="en-US" sz="2400" b="1" dirty="0">
                <a:solidFill>
                  <a:srgbClr val="FF0000"/>
                </a:solidFill>
              </a:rPr>
              <a:t>Soft tissue infections </a:t>
            </a:r>
          </a:p>
          <a:p>
            <a:pPr marL="342900" indent="-342900">
              <a:buFont typeface="Arial" charset="0"/>
              <a:buChar char="•"/>
            </a:pPr>
            <a:r>
              <a:rPr lang="en-US" sz="2400" b="1" dirty="0">
                <a:solidFill>
                  <a:srgbClr val="FF0000"/>
                </a:solidFill>
              </a:rPr>
              <a:t>Exacerbation of COPD</a:t>
            </a:r>
          </a:p>
          <a:p>
            <a:pPr marL="342900" indent="-342900">
              <a:buFont typeface="Arial" charset="0"/>
              <a:buChar char="•"/>
            </a:pPr>
            <a:endParaRPr lang="en-US" sz="2400" b="1" dirty="0">
              <a:solidFill>
                <a:srgbClr val="FF0000"/>
              </a:solidFill>
            </a:endParaRPr>
          </a:p>
          <a:p>
            <a:endParaRPr lang="en-US" sz="2400" dirty="0">
              <a:solidFill>
                <a:srgbClr val="00B050"/>
              </a:solidFill>
            </a:endParaRPr>
          </a:p>
        </p:txBody>
      </p:sp>
    </p:spTree>
    <p:extLst>
      <p:ext uri="{BB962C8B-B14F-4D97-AF65-F5344CB8AC3E}">
        <p14:creationId xmlns:p14="http://schemas.microsoft.com/office/powerpoint/2010/main" val="9427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descr="http://www.stockholmresilience.org/images/18.1939e4a15356be76add8/1459560222901/planetary-bounda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8" y="0"/>
            <a:ext cx="16840221" cy="71851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03240" y="231094"/>
            <a:ext cx="4448875" cy="300082"/>
          </a:xfrm>
          <a:prstGeom prst="rect">
            <a:avLst/>
          </a:prstGeom>
        </p:spPr>
        <p:txBody>
          <a:bodyPr wrap="square">
            <a:spAutoFit/>
          </a:bodyPr>
          <a:lstStyle/>
          <a:p>
            <a:r>
              <a:rPr lang="en-US" sz="1350" dirty="0">
                <a:solidFill>
                  <a:schemeClr val="bg1"/>
                </a:solidFill>
              </a:rPr>
              <a:t>Planetary Boundaries: A Safe Operating Space for Humanity</a:t>
            </a:r>
          </a:p>
        </p:txBody>
      </p:sp>
      <p:sp>
        <p:nvSpPr>
          <p:cNvPr id="5" name="Rectangle 4"/>
          <p:cNvSpPr/>
          <p:nvPr/>
        </p:nvSpPr>
        <p:spPr>
          <a:xfrm>
            <a:off x="1069926" y="1027906"/>
            <a:ext cx="3568855" cy="4031873"/>
          </a:xfrm>
          <a:prstGeom prst="rect">
            <a:avLst/>
          </a:prstGeom>
        </p:spPr>
        <p:txBody>
          <a:bodyPr wrap="square">
            <a:spAutoFit/>
          </a:bodyPr>
          <a:lstStyle/>
          <a:p>
            <a:pPr algn="ctr"/>
            <a:r>
              <a:rPr lang="en-US" sz="3200" dirty="0">
                <a:solidFill>
                  <a:srgbClr val="FFFFFF"/>
                </a:solidFill>
                <a:ea typeface="Calibri" charset="0"/>
                <a:cs typeface="Times New Roman" charset="0"/>
              </a:rPr>
              <a:t>By 2015, we were </a:t>
            </a:r>
            <a:r>
              <a:rPr lang="en-US" sz="3200">
                <a:solidFill>
                  <a:srgbClr val="FFFFFF"/>
                </a:solidFill>
                <a:ea typeface="Calibri" charset="0"/>
                <a:cs typeface="Times New Roman" charset="0"/>
              </a:rPr>
              <a:t>exceeding PB’s for </a:t>
            </a:r>
            <a:r>
              <a:rPr lang="en-US" sz="3200" dirty="0">
                <a:solidFill>
                  <a:srgbClr val="FFFFFF"/>
                </a:solidFill>
                <a:ea typeface="Calibri" charset="0"/>
                <a:cs typeface="Times New Roman" charset="0"/>
              </a:rPr>
              <a:t>climate change, nitrogen and phosphorus cycling, </a:t>
            </a:r>
            <a:r>
              <a:rPr lang="en-US" sz="3200" dirty="0">
                <a:solidFill>
                  <a:srgbClr val="FF0000"/>
                </a:solidFill>
                <a:ea typeface="Calibri" charset="0"/>
                <a:cs typeface="Times New Roman" charset="0"/>
              </a:rPr>
              <a:t>land use change</a:t>
            </a:r>
            <a:r>
              <a:rPr lang="en-US" sz="3200" dirty="0">
                <a:solidFill>
                  <a:srgbClr val="FFFFFF"/>
                </a:solidFill>
                <a:ea typeface="Calibri" charset="0"/>
                <a:cs typeface="Times New Roman" charset="0"/>
              </a:rPr>
              <a:t>, and </a:t>
            </a:r>
            <a:r>
              <a:rPr lang="en-US" sz="3200" dirty="0">
                <a:solidFill>
                  <a:srgbClr val="FF0000"/>
                </a:solidFill>
                <a:ea typeface="Calibri" charset="0"/>
                <a:cs typeface="Times New Roman" charset="0"/>
              </a:rPr>
              <a:t>biodiversity loss.</a:t>
            </a:r>
          </a:p>
        </p:txBody>
      </p:sp>
      <p:sp>
        <p:nvSpPr>
          <p:cNvPr id="6" name="TextBox 5"/>
          <p:cNvSpPr txBox="1"/>
          <p:nvPr/>
        </p:nvSpPr>
        <p:spPr>
          <a:xfrm>
            <a:off x="3288859" y="6247290"/>
            <a:ext cx="2028761" cy="300082"/>
          </a:xfrm>
          <a:prstGeom prst="rect">
            <a:avLst/>
          </a:prstGeom>
          <a:noFill/>
        </p:spPr>
        <p:txBody>
          <a:bodyPr wrap="none" rtlCol="0">
            <a:spAutoFit/>
          </a:bodyPr>
          <a:lstStyle/>
          <a:p>
            <a:r>
              <a:rPr lang="en-US" sz="1350" dirty="0">
                <a:solidFill>
                  <a:schemeClr val="bg1"/>
                </a:solidFill>
              </a:rPr>
              <a:t>Source: Steffen et al. 2015</a:t>
            </a:r>
          </a:p>
        </p:txBody>
      </p:sp>
    </p:spTree>
    <p:extLst>
      <p:ext uri="{BB962C8B-B14F-4D97-AF65-F5344CB8AC3E}">
        <p14:creationId xmlns:p14="http://schemas.microsoft.com/office/powerpoint/2010/main" val="858069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3B89-18CF-FE45-ADC3-1B10B8B6E849}"/>
              </a:ext>
            </a:extLst>
          </p:cNvPr>
          <p:cNvSpPr>
            <a:spLocks noGrp="1"/>
          </p:cNvSpPr>
          <p:nvPr>
            <p:ph type="title"/>
          </p:nvPr>
        </p:nvSpPr>
        <p:spPr/>
        <p:txBody>
          <a:bodyPr/>
          <a:lstStyle/>
          <a:p>
            <a:pPr algn="ctr"/>
            <a:r>
              <a:rPr lang="en-US" dirty="0"/>
              <a:t>Some varieties of chocolate are currently  threatened by climate change!</a:t>
            </a:r>
          </a:p>
        </p:txBody>
      </p:sp>
      <p:pic>
        <p:nvPicPr>
          <p:cNvPr id="3" name="Picture 2">
            <a:extLst>
              <a:ext uri="{FF2B5EF4-FFF2-40B4-BE49-F238E27FC236}">
                <a16:creationId xmlns:a16="http://schemas.microsoft.com/office/drawing/2014/main" id="{DFD8C20E-2E3F-3743-85CF-41333AEC1FBB}"/>
              </a:ext>
            </a:extLst>
          </p:cNvPr>
          <p:cNvPicPr>
            <a:picLocks noChangeAspect="1"/>
          </p:cNvPicPr>
          <p:nvPr/>
        </p:nvPicPr>
        <p:blipFill>
          <a:blip r:embed="rId2"/>
          <a:stretch>
            <a:fillRect/>
          </a:stretch>
        </p:blipFill>
        <p:spPr>
          <a:xfrm>
            <a:off x="5618079" y="2065926"/>
            <a:ext cx="4011863" cy="4011863"/>
          </a:xfrm>
          <a:prstGeom prst="rect">
            <a:avLst/>
          </a:prstGeom>
        </p:spPr>
      </p:pic>
      <p:sp>
        <p:nvSpPr>
          <p:cNvPr id="5" name="TextBox 4">
            <a:extLst>
              <a:ext uri="{FF2B5EF4-FFF2-40B4-BE49-F238E27FC236}">
                <a16:creationId xmlns:a16="http://schemas.microsoft.com/office/drawing/2014/main" id="{6DE3D56A-426B-5D40-BFD3-17CFB68194A2}"/>
              </a:ext>
            </a:extLst>
          </p:cNvPr>
          <p:cNvSpPr txBox="1"/>
          <p:nvPr/>
        </p:nvSpPr>
        <p:spPr>
          <a:xfrm>
            <a:off x="324853" y="2514600"/>
            <a:ext cx="3980833" cy="646331"/>
          </a:xfrm>
          <a:prstGeom prst="rect">
            <a:avLst/>
          </a:prstGeom>
          <a:noFill/>
        </p:spPr>
        <p:txBody>
          <a:bodyPr wrap="none" rtlCol="0">
            <a:spAutoFit/>
          </a:bodyPr>
          <a:lstStyle/>
          <a:p>
            <a:r>
              <a:rPr lang="en-US" sz="3600" dirty="0"/>
              <a:t>Why buy Fair Trade?</a:t>
            </a:r>
          </a:p>
        </p:txBody>
      </p:sp>
      <p:sp>
        <p:nvSpPr>
          <p:cNvPr id="6" name="TextBox 5">
            <a:extLst>
              <a:ext uri="{FF2B5EF4-FFF2-40B4-BE49-F238E27FC236}">
                <a16:creationId xmlns:a16="http://schemas.microsoft.com/office/drawing/2014/main" id="{78FEAF06-610D-9446-9904-41D177C52881}"/>
              </a:ext>
            </a:extLst>
          </p:cNvPr>
          <p:cNvSpPr txBox="1"/>
          <p:nvPr/>
        </p:nvSpPr>
        <p:spPr>
          <a:xfrm>
            <a:off x="688268" y="3891966"/>
            <a:ext cx="4929811" cy="584775"/>
          </a:xfrm>
          <a:prstGeom prst="rect">
            <a:avLst/>
          </a:prstGeom>
          <a:noFill/>
        </p:spPr>
        <p:txBody>
          <a:bodyPr wrap="none" rtlCol="0">
            <a:spAutoFit/>
          </a:bodyPr>
          <a:lstStyle/>
          <a:p>
            <a:r>
              <a:rPr lang="en-US" sz="3200" dirty="0"/>
              <a:t>Environmental Sustainability</a:t>
            </a:r>
          </a:p>
        </p:txBody>
      </p:sp>
      <p:sp>
        <p:nvSpPr>
          <p:cNvPr id="7" name="TextBox 6">
            <a:extLst>
              <a:ext uri="{FF2B5EF4-FFF2-40B4-BE49-F238E27FC236}">
                <a16:creationId xmlns:a16="http://schemas.microsoft.com/office/drawing/2014/main" id="{CC0043A1-8518-9F44-BDA7-4734E3B2F4F7}"/>
              </a:ext>
            </a:extLst>
          </p:cNvPr>
          <p:cNvSpPr txBox="1"/>
          <p:nvPr/>
        </p:nvSpPr>
        <p:spPr>
          <a:xfrm>
            <a:off x="688268" y="4986971"/>
            <a:ext cx="3665059" cy="584775"/>
          </a:xfrm>
          <a:prstGeom prst="rect">
            <a:avLst/>
          </a:prstGeom>
          <a:noFill/>
        </p:spPr>
        <p:txBody>
          <a:bodyPr wrap="square" rtlCol="0">
            <a:spAutoFit/>
          </a:bodyPr>
          <a:lstStyle/>
          <a:p>
            <a:r>
              <a:rPr lang="en-US" sz="3200" dirty="0"/>
              <a:t>Justice for farmers</a:t>
            </a:r>
          </a:p>
        </p:txBody>
      </p:sp>
    </p:spTree>
    <p:extLst>
      <p:ext uri="{BB962C8B-B14F-4D97-AF65-F5344CB8AC3E}">
        <p14:creationId xmlns:p14="http://schemas.microsoft.com/office/powerpoint/2010/main" val="2512018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E6FF-229C-0946-A810-609FD31AA906}"/>
              </a:ext>
            </a:extLst>
          </p:cNvPr>
          <p:cNvSpPr>
            <a:spLocks noGrp="1"/>
          </p:cNvSpPr>
          <p:nvPr>
            <p:ph type="title"/>
          </p:nvPr>
        </p:nvSpPr>
        <p:spPr>
          <a:xfrm>
            <a:off x="838200" y="365125"/>
            <a:ext cx="4842164" cy="2211820"/>
          </a:xfrm>
        </p:spPr>
        <p:txBody>
          <a:bodyPr/>
          <a:lstStyle/>
          <a:p>
            <a:r>
              <a:rPr lang="en-US" dirty="0"/>
              <a:t>What do the circles look like to you?</a:t>
            </a:r>
          </a:p>
        </p:txBody>
      </p:sp>
      <p:pic>
        <p:nvPicPr>
          <p:cNvPr id="4" name="Picture 3">
            <a:extLst>
              <a:ext uri="{FF2B5EF4-FFF2-40B4-BE49-F238E27FC236}">
                <a16:creationId xmlns:a16="http://schemas.microsoft.com/office/drawing/2014/main" id="{03CE7868-6334-B042-B405-499C6D6D03EA}"/>
              </a:ext>
            </a:extLst>
          </p:cNvPr>
          <p:cNvPicPr>
            <a:picLocks noChangeAspect="1"/>
          </p:cNvPicPr>
          <p:nvPr/>
        </p:nvPicPr>
        <p:blipFill>
          <a:blip r:embed="rId2"/>
          <a:stretch>
            <a:fillRect/>
          </a:stretch>
        </p:blipFill>
        <p:spPr>
          <a:xfrm>
            <a:off x="2451735" y="2899410"/>
            <a:ext cx="3422650" cy="3422650"/>
          </a:xfrm>
          <a:prstGeom prst="rect">
            <a:avLst/>
          </a:prstGeom>
        </p:spPr>
      </p:pic>
      <p:pic>
        <p:nvPicPr>
          <p:cNvPr id="5" name="Picture 4">
            <a:extLst>
              <a:ext uri="{FF2B5EF4-FFF2-40B4-BE49-F238E27FC236}">
                <a16:creationId xmlns:a16="http://schemas.microsoft.com/office/drawing/2014/main" id="{43A15F5A-A863-9947-A7D3-CC8A6F839BF5}"/>
              </a:ext>
            </a:extLst>
          </p:cNvPr>
          <p:cNvPicPr>
            <a:picLocks noChangeAspect="1"/>
          </p:cNvPicPr>
          <p:nvPr/>
        </p:nvPicPr>
        <p:blipFill>
          <a:blip r:embed="rId3"/>
          <a:stretch>
            <a:fillRect/>
          </a:stretch>
        </p:blipFill>
        <p:spPr>
          <a:xfrm>
            <a:off x="6983412" y="573757"/>
            <a:ext cx="3232150" cy="5919118"/>
          </a:xfrm>
          <a:prstGeom prst="rect">
            <a:avLst/>
          </a:prstGeom>
        </p:spPr>
      </p:pic>
    </p:spTree>
    <p:extLst>
      <p:ext uri="{BB962C8B-B14F-4D97-AF65-F5344CB8AC3E}">
        <p14:creationId xmlns:p14="http://schemas.microsoft.com/office/powerpoint/2010/main" val="371486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ge result for amount of biodiversity loss predicted with each degree 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18457"/>
            <a:ext cx="10213175"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1629" y="6270171"/>
            <a:ext cx="1866345" cy="369332"/>
          </a:xfrm>
          <a:prstGeom prst="rect">
            <a:avLst/>
          </a:prstGeom>
          <a:noFill/>
        </p:spPr>
        <p:txBody>
          <a:bodyPr wrap="none" rtlCol="0">
            <a:spAutoFit/>
          </a:bodyPr>
          <a:lstStyle/>
          <a:p>
            <a:r>
              <a:rPr lang="en-US" dirty="0"/>
              <a:t>Source: </a:t>
            </a:r>
            <a:r>
              <a:rPr lang="en-US" dirty="0" err="1"/>
              <a:t>EcoWatch</a:t>
            </a:r>
            <a:endParaRPr lang="en-US" dirty="0"/>
          </a:p>
        </p:txBody>
      </p:sp>
    </p:spTree>
    <p:extLst>
      <p:ext uri="{BB962C8B-B14F-4D97-AF65-F5344CB8AC3E}">
        <p14:creationId xmlns:p14="http://schemas.microsoft.com/office/powerpoint/2010/main" val="3232757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399" y="685801"/>
            <a:ext cx="8840524" cy="990599"/>
          </a:xfrm>
        </p:spPr>
        <p:txBody>
          <a:bodyPr/>
          <a:lstStyle/>
          <a:p>
            <a:pPr algn="ctr"/>
            <a:r>
              <a:rPr lang="en-US" dirty="0"/>
              <a:t>Major Biodiversity Loss Drivers</a:t>
            </a:r>
          </a:p>
        </p:txBody>
      </p:sp>
      <p:sp>
        <p:nvSpPr>
          <p:cNvPr id="3" name="Content Placeholder 2"/>
          <p:cNvSpPr>
            <a:spLocks noGrp="1"/>
          </p:cNvSpPr>
          <p:nvPr>
            <p:ph idx="1"/>
          </p:nvPr>
        </p:nvSpPr>
        <p:spPr>
          <a:xfrm>
            <a:off x="425824" y="1497108"/>
            <a:ext cx="8840523" cy="5714999"/>
          </a:xfrm>
        </p:spPr>
        <p:txBody>
          <a:bodyPr/>
          <a:lstStyle/>
          <a:p>
            <a:r>
              <a:rPr lang="en-US" dirty="0"/>
              <a:t>Habitat change</a:t>
            </a:r>
          </a:p>
          <a:p>
            <a:r>
              <a:rPr lang="en-US" dirty="0"/>
              <a:t>Climate change</a:t>
            </a:r>
          </a:p>
          <a:p>
            <a:r>
              <a:rPr lang="en-US" dirty="0"/>
              <a:t>Pollution</a:t>
            </a:r>
          </a:p>
          <a:p>
            <a:r>
              <a:rPr lang="en-US" dirty="0"/>
              <a:t>Invasive species</a:t>
            </a:r>
          </a:p>
          <a:p>
            <a:r>
              <a:rPr lang="en-US" dirty="0"/>
              <a:t>Overexploitation</a:t>
            </a:r>
          </a:p>
        </p:txBody>
      </p:sp>
      <p:pic>
        <p:nvPicPr>
          <p:cNvPr id="4" name="Content Placeholder 4" descr="polarbear.jpg"/>
          <p:cNvPicPr>
            <a:picLocks noChangeAspect="1"/>
          </p:cNvPicPr>
          <p:nvPr/>
        </p:nvPicPr>
        <p:blipFill>
          <a:blip r:embed="rId2">
            <a:extLst>
              <a:ext uri="{28A0092B-C50C-407E-A947-70E740481C1C}">
                <a14:useLocalDpi xmlns:a14="http://schemas.microsoft.com/office/drawing/2010/main" val="0"/>
              </a:ext>
            </a:extLst>
          </a:blip>
          <a:srcRect l="8630" r="8630"/>
          <a:stretch>
            <a:fillRect/>
          </a:stretch>
        </p:blipFill>
        <p:spPr>
          <a:xfrm>
            <a:off x="3810661" y="1574187"/>
            <a:ext cx="3658926" cy="4100472"/>
          </a:xfrm>
          <a:prstGeom prst="rect">
            <a:avLst/>
          </a:prstGeom>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424" y="1605973"/>
            <a:ext cx="4076177" cy="4068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366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2855495" cy="2021305"/>
          </a:xfrm>
        </p:spPr>
        <p:txBody>
          <a:bodyPr/>
          <a:lstStyle/>
          <a:p>
            <a:r>
              <a:rPr lang="en-US" dirty="0"/>
              <a:t>Major Biodiversity Loss Drivers</a:t>
            </a:r>
          </a:p>
        </p:txBody>
      </p:sp>
      <p:sp>
        <p:nvSpPr>
          <p:cNvPr id="4" name="Oval 3"/>
          <p:cNvSpPr/>
          <p:nvPr/>
        </p:nvSpPr>
        <p:spPr>
          <a:xfrm rot="19164548">
            <a:off x="5880897" y="823441"/>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793441">
            <a:off x="6538188" y="3107799"/>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rot="6562637">
            <a:off x="3756068" y="3403371"/>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562344">
            <a:off x="1332103" y="2389356"/>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852620">
            <a:off x="3271670" y="504082"/>
            <a:ext cx="3913173"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889437" y="861941"/>
            <a:ext cx="2102563" cy="461665"/>
          </a:xfrm>
          <a:prstGeom prst="rect">
            <a:avLst/>
          </a:prstGeom>
          <a:noFill/>
        </p:spPr>
        <p:txBody>
          <a:bodyPr wrap="none" rtlCol="0">
            <a:spAutoFit/>
          </a:bodyPr>
          <a:lstStyle/>
          <a:p>
            <a:r>
              <a:rPr lang="en-US" sz="2400" dirty="0"/>
              <a:t>Habitat Change</a:t>
            </a:r>
          </a:p>
        </p:txBody>
      </p:sp>
      <p:sp>
        <p:nvSpPr>
          <p:cNvPr id="11" name="TextBox 10"/>
          <p:cNvSpPr txBox="1"/>
          <p:nvPr/>
        </p:nvSpPr>
        <p:spPr>
          <a:xfrm>
            <a:off x="7194589" y="881438"/>
            <a:ext cx="2132059" cy="461665"/>
          </a:xfrm>
          <a:prstGeom prst="rect">
            <a:avLst/>
          </a:prstGeom>
          <a:noFill/>
        </p:spPr>
        <p:txBody>
          <a:bodyPr wrap="none" rtlCol="0">
            <a:spAutoFit/>
          </a:bodyPr>
          <a:lstStyle/>
          <a:p>
            <a:r>
              <a:rPr lang="en-US" sz="2400" dirty="0"/>
              <a:t>Climate Change</a:t>
            </a:r>
          </a:p>
        </p:txBody>
      </p:sp>
      <p:sp>
        <p:nvSpPr>
          <p:cNvPr id="12" name="TextBox 11"/>
          <p:cNvSpPr txBox="1"/>
          <p:nvPr/>
        </p:nvSpPr>
        <p:spPr>
          <a:xfrm>
            <a:off x="4593155" y="5528231"/>
            <a:ext cx="2162002" cy="461665"/>
          </a:xfrm>
          <a:prstGeom prst="rect">
            <a:avLst/>
          </a:prstGeom>
          <a:noFill/>
        </p:spPr>
        <p:txBody>
          <a:bodyPr wrap="none" rtlCol="0">
            <a:spAutoFit/>
          </a:bodyPr>
          <a:lstStyle/>
          <a:p>
            <a:r>
              <a:rPr lang="en-US" sz="2400" dirty="0"/>
              <a:t>Invasive species</a:t>
            </a:r>
          </a:p>
        </p:txBody>
      </p:sp>
      <p:sp>
        <p:nvSpPr>
          <p:cNvPr id="13" name="TextBox 12"/>
          <p:cNvSpPr txBox="1"/>
          <p:nvPr/>
        </p:nvSpPr>
        <p:spPr>
          <a:xfrm>
            <a:off x="8005011" y="5261812"/>
            <a:ext cx="1524000" cy="461665"/>
          </a:xfrm>
          <a:prstGeom prst="rect">
            <a:avLst/>
          </a:prstGeom>
          <a:noFill/>
        </p:spPr>
        <p:txBody>
          <a:bodyPr wrap="square" rtlCol="0">
            <a:spAutoFit/>
          </a:bodyPr>
          <a:lstStyle/>
          <a:p>
            <a:r>
              <a:rPr lang="en-US" sz="2400" dirty="0"/>
              <a:t>Pollution</a:t>
            </a:r>
          </a:p>
        </p:txBody>
      </p:sp>
      <p:sp>
        <p:nvSpPr>
          <p:cNvPr id="14" name="TextBox 13"/>
          <p:cNvSpPr txBox="1"/>
          <p:nvPr/>
        </p:nvSpPr>
        <p:spPr>
          <a:xfrm>
            <a:off x="1499730" y="4223614"/>
            <a:ext cx="2269980" cy="461665"/>
          </a:xfrm>
          <a:prstGeom prst="rect">
            <a:avLst/>
          </a:prstGeom>
          <a:noFill/>
        </p:spPr>
        <p:txBody>
          <a:bodyPr wrap="none" rtlCol="0">
            <a:spAutoFit/>
          </a:bodyPr>
          <a:lstStyle/>
          <a:p>
            <a:r>
              <a:rPr lang="en-US" sz="2400" dirty="0"/>
              <a:t>Overexploitation</a:t>
            </a:r>
          </a:p>
        </p:txBody>
      </p:sp>
    </p:spTree>
    <p:extLst>
      <p:ext uri="{BB962C8B-B14F-4D97-AF65-F5344CB8AC3E}">
        <p14:creationId xmlns:p14="http://schemas.microsoft.com/office/powerpoint/2010/main" val="34176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2855495" cy="2021305"/>
          </a:xfrm>
        </p:spPr>
        <p:txBody>
          <a:bodyPr/>
          <a:lstStyle/>
          <a:p>
            <a:r>
              <a:rPr lang="en-US" dirty="0"/>
              <a:t>Major Biodiversity Loss Drivers</a:t>
            </a:r>
          </a:p>
        </p:txBody>
      </p:sp>
      <p:sp>
        <p:nvSpPr>
          <p:cNvPr id="4" name="Oval 3"/>
          <p:cNvSpPr/>
          <p:nvPr/>
        </p:nvSpPr>
        <p:spPr>
          <a:xfrm rot="19164548">
            <a:off x="5880897" y="823441"/>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793441">
            <a:off x="6538188" y="3107799"/>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rot="6562637">
            <a:off x="3756068" y="3403371"/>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562344">
            <a:off x="1332103" y="2389356"/>
            <a:ext cx="3845859"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852620">
            <a:off x="3271670" y="504082"/>
            <a:ext cx="3913173" cy="2862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889437" y="861941"/>
            <a:ext cx="2102563" cy="461665"/>
          </a:xfrm>
          <a:prstGeom prst="rect">
            <a:avLst/>
          </a:prstGeom>
          <a:noFill/>
        </p:spPr>
        <p:txBody>
          <a:bodyPr wrap="none" rtlCol="0">
            <a:spAutoFit/>
          </a:bodyPr>
          <a:lstStyle/>
          <a:p>
            <a:r>
              <a:rPr lang="en-US" sz="2400" dirty="0"/>
              <a:t>Habitat Change</a:t>
            </a:r>
          </a:p>
        </p:txBody>
      </p:sp>
      <p:sp>
        <p:nvSpPr>
          <p:cNvPr id="11" name="TextBox 10"/>
          <p:cNvSpPr txBox="1"/>
          <p:nvPr/>
        </p:nvSpPr>
        <p:spPr>
          <a:xfrm>
            <a:off x="7194589" y="881438"/>
            <a:ext cx="2132059" cy="461665"/>
          </a:xfrm>
          <a:prstGeom prst="rect">
            <a:avLst/>
          </a:prstGeom>
          <a:noFill/>
        </p:spPr>
        <p:txBody>
          <a:bodyPr wrap="none" rtlCol="0">
            <a:spAutoFit/>
          </a:bodyPr>
          <a:lstStyle/>
          <a:p>
            <a:r>
              <a:rPr lang="en-US" sz="2400" dirty="0"/>
              <a:t>Climate Change</a:t>
            </a:r>
          </a:p>
        </p:txBody>
      </p:sp>
      <p:sp>
        <p:nvSpPr>
          <p:cNvPr id="12" name="TextBox 11"/>
          <p:cNvSpPr txBox="1"/>
          <p:nvPr/>
        </p:nvSpPr>
        <p:spPr>
          <a:xfrm>
            <a:off x="4593155" y="5528231"/>
            <a:ext cx="2162002" cy="461665"/>
          </a:xfrm>
          <a:prstGeom prst="rect">
            <a:avLst/>
          </a:prstGeom>
          <a:noFill/>
        </p:spPr>
        <p:txBody>
          <a:bodyPr wrap="none" rtlCol="0">
            <a:spAutoFit/>
          </a:bodyPr>
          <a:lstStyle/>
          <a:p>
            <a:r>
              <a:rPr lang="en-US" sz="2400" dirty="0"/>
              <a:t>Invasive species</a:t>
            </a:r>
          </a:p>
        </p:txBody>
      </p:sp>
      <p:sp>
        <p:nvSpPr>
          <p:cNvPr id="13" name="TextBox 12"/>
          <p:cNvSpPr txBox="1"/>
          <p:nvPr/>
        </p:nvSpPr>
        <p:spPr>
          <a:xfrm>
            <a:off x="8005011" y="5261812"/>
            <a:ext cx="1524000" cy="461665"/>
          </a:xfrm>
          <a:prstGeom prst="rect">
            <a:avLst/>
          </a:prstGeom>
          <a:noFill/>
        </p:spPr>
        <p:txBody>
          <a:bodyPr wrap="square" rtlCol="0">
            <a:spAutoFit/>
          </a:bodyPr>
          <a:lstStyle/>
          <a:p>
            <a:r>
              <a:rPr lang="en-US" sz="2400" dirty="0"/>
              <a:t>Pollution</a:t>
            </a:r>
          </a:p>
        </p:txBody>
      </p:sp>
      <p:sp>
        <p:nvSpPr>
          <p:cNvPr id="14" name="TextBox 13"/>
          <p:cNvSpPr txBox="1"/>
          <p:nvPr/>
        </p:nvSpPr>
        <p:spPr>
          <a:xfrm>
            <a:off x="1499730" y="4223614"/>
            <a:ext cx="2269980" cy="461665"/>
          </a:xfrm>
          <a:prstGeom prst="rect">
            <a:avLst/>
          </a:prstGeom>
          <a:noFill/>
        </p:spPr>
        <p:txBody>
          <a:bodyPr wrap="none" rtlCol="0">
            <a:spAutoFit/>
          </a:bodyPr>
          <a:lstStyle/>
          <a:p>
            <a:r>
              <a:rPr lang="en-US" sz="2400" dirty="0"/>
              <a:t>Overexploitation</a:t>
            </a:r>
          </a:p>
        </p:txBody>
      </p:sp>
      <p:sp>
        <p:nvSpPr>
          <p:cNvPr id="15" name="Oval 14"/>
          <p:cNvSpPr/>
          <p:nvPr/>
        </p:nvSpPr>
        <p:spPr>
          <a:xfrm>
            <a:off x="3891771" y="2030237"/>
            <a:ext cx="4137797" cy="271822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27680" y="3034007"/>
            <a:ext cx="5367356" cy="646331"/>
          </a:xfrm>
          <a:prstGeom prst="rect">
            <a:avLst/>
          </a:prstGeom>
          <a:noFill/>
        </p:spPr>
        <p:txBody>
          <a:bodyPr wrap="square" rtlCol="0">
            <a:spAutoFit/>
          </a:bodyPr>
          <a:lstStyle/>
          <a:p>
            <a:r>
              <a:rPr lang="en-US" sz="3600" dirty="0"/>
              <a:t>Food systems</a:t>
            </a:r>
          </a:p>
        </p:txBody>
      </p:sp>
    </p:spTree>
    <p:extLst>
      <p:ext uri="{BB962C8B-B14F-4D97-AF65-F5344CB8AC3E}">
        <p14:creationId xmlns:p14="http://schemas.microsoft.com/office/powerpoint/2010/main" val="12719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215901"/>
            <a:ext cx="10177462" cy="711391"/>
          </a:xfrm>
        </p:spPr>
        <p:txBody>
          <a:bodyPr>
            <a:normAutofit fontScale="90000"/>
          </a:bodyPr>
          <a:lstStyle/>
          <a:p>
            <a:pPr algn="ctr"/>
            <a:r>
              <a:rPr lang="en-US"/>
              <a:t>Livestock plays a major role in biodiversity loss:</a:t>
            </a:r>
            <a:endParaRPr lang="en-US" dirty="0"/>
          </a:p>
        </p:txBody>
      </p:sp>
      <p:sp>
        <p:nvSpPr>
          <p:cNvPr id="3" name="Content Placeholder 2"/>
          <p:cNvSpPr>
            <a:spLocks noGrp="1"/>
          </p:cNvSpPr>
          <p:nvPr>
            <p:ph idx="1"/>
          </p:nvPr>
        </p:nvSpPr>
        <p:spPr>
          <a:xfrm>
            <a:off x="1676400" y="838200"/>
            <a:ext cx="8840523" cy="5334000"/>
          </a:xfrm>
        </p:spPr>
        <p:txBody>
          <a:bodyPr/>
          <a:lstStyle/>
          <a:p>
            <a:r>
              <a:rPr lang="en-US" dirty="0"/>
              <a:t>Habitat change</a:t>
            </a:r>
          </a:p>
          <a:p>
            <a:r>
              <a:rPr lang="en-US" dirty="0"/>
              <a:t>Climate change</a:t>
            </a:r>
          </a:p>
          <a:p>
            <a:r>
              <a:rPr lang="en-US" dirty="0"/>
              <a:t>Pollution</a:t>
            </a:r>
          </a:p>
          <a:p>
            <a:r>
              <a:rPr lang="en-US" dirty="0"/>
              <a:t>Invasive species</a:t>
            </a:r>
          </a:p>
          <a:p>
            <a:r>
              <a:rPr lang="en-US" dirty="0"/>
              <a:t>Overexploitation</a:t>
            </a:r>
          </a:p>
        </p:txBody>
      </p:sp>
      <p:pic>
        <p:nvPicPr>
          <p:cNvPr id="4" name="Picture 3"/>
          <p:cNvPicPr>
            <a:picLocks noChangeAspect="1"/>
          </p:cNvPicPr>
          <p:nvPr/>
        </p:nvPicPr>
        <p:blipFill>
          <a:blip r:embed="rId2"/>
          <a:stretch>
            <a:fillRect/>
          </a:stretch>
        </p:blipFill>
        <p:spPr>
          <a:xfrm>
            <a:off x="1981200" y="3750733"/>
            <a:ext cx="8001000" cy="3060700"/>
          </a:xfrm>
          <a:prstGeom prst="rect">
            <a:avLst/>
          </a:prstGeom>
        </p:spPr>
      </p:pic>
      <p:pic>
        <p:nvPicPr>
          <p:cNvPr id="5" name="Content Placeholder 4" descr="polarbear.jpg"/>
          <p:cNvPicPr>
            <a:picLocks noChangeAspect="1"/>
          </p:cNvPicPr>
          <p:nvPr/>
        </p:nvPicPr>
        <p:blipFill>
          <a:blip r:embed="rId3">
            <a:extLst>
              <a:ext uri="{28A0092B-C50C-407E-A947-70E740481C1C}">
                <a14:useLocalDpi xmlns:a14="http://schemas.microsoft.com/office/drawing/2010/main" val="0"/>
              </a:ext>
            </a:extLst>
          </a:blip>
          <a:srcRect l="8630" r="8630"/>
          <a:stretch>
            <a:fillRect/>
          </a:stretch>
        </p:blipFill>
        <p:spPr>
          <a:xfrm>
            <a:off x="5105400" y="927292"/>
            <a:ext cx="2286000" cy="2561866"/>
          </a:xfrm>
          <a:prstGeom prst="rect">
            <a:avLst/>
          </a:prstGeom>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761" y="911250"/>
            <a:ext cx="2590800"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842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160"/>
            <a:ext cx="9143999" cy="1079500"/>
          </a:xfrm>
        </p:spPr>
        <p:txBody>
          <a:bodyPr>
            <a:normAutofit fontScale="90000"/>
          </a:bodyPr>
          <a:lstStyle/>
          <a:p>
            <a:pPr algn="ctr"/>
            <a:r>
              <a:rPr lang="en-US" dirty="0"/>
              <a:t>What is livestock’s role in biodiversity loss </a:t>
            </a:r>
          </a:p>
        </p:txBody>
      </p:sp>
      <p:sp>
        <p:nvSpPr>
          <p:cNvPr id="3" name="Content Placeholder 2"/>
          <p:cNvSpPr>
            <a:spLocks noGrp="1"/>
          </p:cNvSpPr>
          <p:nvPr>
            <p:ph idx="1"/>
          </p:nvPr>
        </p:nvSpPr>
        <p:spPr>
          <a:xfrm>
            <a:off x="1676400" y="838200"/>
            <a:ext cx="8840523" cy="5334000"/>
          </a:xfrm>
        </p:spPr>
        <p:txBody>
          <a:bodyPr/>
          <a:lstStyle/>
          <a:p>
            <a:r>
              <a:rPr lang="en-US" dirty="0">
                <a:solidFill>
                  <a:srgbClr val="FF0000"/>
                </a:solidFill>
              </a:rPr>
              <a:t>Habitat change</a:t>
            </a:r>
          </a:p>
          <a:p>
            <a:r>
              <a:rPr lang="en-US" dirty="0"/>
              <a:t>Climate change</a:t>
            </a:r>
          </a:p>
          <a:p>
            <a:r>
              <a:rPr lang="en-US" dirty="0"/>
              <a:t>Invasive species</a:t>
            </a:r>
          </a:p>
          <a:p>
            <a:r>
              <a:rPr lang="en-US" dirty="0"/>
              <a:t>Overexploitation</a:t>
            </a:r>
          </a:p>
          <a:p>
            <a:r>
              <a:rPr lang="en-US" dirty="0"/>
              <a:t>Pollution</a:t>
            </a:r>
          </a:p>
        </p:txBody>
      </p:sp>
      <p:pic>
        <p:nvPicPr>
          <p:cNvPr id="4" name="Picture 3"/>
          <p:cNvPicPr>
            <a:picLocks noChangeAspect="1"/>
          </p:cNvPicPr>
          <p:nvPr/>
        </p:nvPicPr>
        <p:blipFill>
          <a:blip r:embed="rId2"/>
          <a:stretch>
            <a:fillRect/>
          </a:stretch>
        </p:blipFill>
        <p:spPr>
          <a:xfrm>
            <a:off x="1981200" y="3733800"/>
            <a:ext cx="8001000" cy="3060700"/>
          </a:xfrm>
          <a:prstGeom prst="rect">
            <a:avLst/>
          </a:prstGeom>
        </p:spPr>
      </p:pic>
      <p:pic>
        <p:nvPicPr>
          <p:cNvPr id="5" name="Content Placeholder 4" descr="polarbear.jpg"/>
          <p:cNvPicPr>
            <a:picLocks noChangeAspect="1"/>
          </p:cNvPicPr>
          <p:nvPr/>
        </p:nvPicPr>
        <p:blipFill>
          <a:blip r:embed="rId3">
            <a:extLst>
              <a:ext uri="{28A0092B-C50C-407E-A947-70E740481C1C}">
                <a14:useLocalDpi xmlns:a14="http://schemas.microsoft.com/office/drawing/2010/main" val="0"/>
              </a:ext>
            </a:extLst>
          </a:blip>
          <a:srcRect l="8630" r="8630"/>
          <a:stretch>
            <a:fillRect/>
          </a:stretch>
        </p:blipFill>
        <p:spPr>
          <a:xfrm>
            <a:off x="5105399" y="1028583"/>
            <a:ext cx="2286000" cy="2561866"/>
          </a:xfrm>
          <a:prstGeom prst="rect">
            <a:avLst/>
          </a:prstGeom>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761" y="943334"/>
            <a:ext cx="2590800"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7657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8196</TotalTime>
  <Words>1643</Words>
  <Application>Microsoft Macintosh PowerPoint</Application>
  <PresentationFormat>Widescreen</PresentationFormat>
  <Paragraphs>154</Paragraphs>
  <Slides>31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Chalkboard</vt:lpstr>
      <vt:lpstr>Office Theme</vt:lpstr>
      <vt:lpstr>Foodprint Connections between food and the environment</vt:lpstr>
      <vt:lpstr>PowerPoint Presentation</vt:lpstr>
      <vt:lpstr>PowerPoint Presentation</vt:lpstr>
      <vt:lpstr>PowerPoint Presentation</vt:lpstr>
      <vt:lpstr>Major Biodiversity Loss Drivers</vt:lpstr>
      <vt:lpstr>Major Biodiversity Loss Drivers</vt:lpstr>
      <vt:lpstr>Major Biodiversity Loss Drivers</vt:lpstr>
      <vt:lpstr>Livestock plays a major role in biodiversity loss:</vt:lpstr>
      <vt:lpstr>What is livestock’s role in biodiversity loss </vt:lpstr>
      <vt:lpstr>Livestock’s role in habitat change</vt:lpstr>
      <vt:lpstr>Livestock’s role in habitat change</vt:lpstr>
      <vt:lpstr>There is much deforestation due to livestock production occurring in Latin America</vt:lpstr>
      <vt:lpstr>Rangeland degradation occurs if livestock density exceeds capacity of pasture.</vt:lpstr>
      <vt:lpstr>PowerPoint Presentation</vt:lpstr>
      <vt:lpstr>PowerPoint Presentation</vt:lpstr>
      <vt:lpstr>PowerPoint Presentation</vt:lpstr>
      <vt:lpstr>PowerPoint Presentation</vt:lpstr>
      <vt:lpstr>What is livestock’s role in biodiversity loss</vt:lpstr>
      <vt:lpstr>Carbon footprint of our Food</vt:lpstr>
      <vt:lpstr>PowerPoint Presentation</vt:lpstr>
      <vt:lpstr>Even pasture-raised cattle release high levels of greenhouse gases through belching methane</vt:lpstr>
      <vt:lpstr>Think-Pair-Share</vt:lpstr>
      <vt:lpstr>Highlights from Machovina et al.</vt:lpstr>
      <vt:lpstr>Highlights from Machovina et al.</vt:lpstr>
      <vt:lpstr>Highlights from Machovina et al.</vt:lpstr>
      <vt:lpstr>Highlights from Machovina et al.</vt:lpstr>
      <vt:lpstr>Highlights from Machovina et al.</vt:lpstr>
      <vt:lpstr>Infographic Activity</vt:lpstr>
      <vt:lpstr>Living in proximity to livestock and manured fields is associated with:</vt:lpstr>
      <vt:lpstr>Some varieties of chocolate are currently  threatened by climate change!</vt:lpstr>
      <vt:lpstr>What do the circles look like to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 Lens for Environment and Sustainability</dc:title>
  <dc:creator>Microsoft Office User</dc:creator>
  <cp:lastModifiedBy>Jenny Jay</cp:lastModifiedBy>
  <cp:revision>20</cp:revision>
  <cp:lastPrinted>2018-10-18T12:12:29Z</cp:lastPrinted>
  <dcterms:created xsi:type="dcterms:W3CDTF">2017-11-03T21:14:12Z</dcterms:created>
  <dcterms:modified xsi:type="dcterms:W3CDTF">2019-11-02T19:17:39Z</dcterms:modified>
</cp:coreProperties>
</file>